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 id="2147483703" r:id="rId2"/>
    <p:sldMasterId id="2147483648" r:id="rId3"/>
    <p:sldMasterId id="2147483708" r:id="rId4"/>
  </p:sldMasterIdLst>
  <p:notesMasterIdLst>
    <p:notesMasterId r:id="rId101"/>
  </p:notesMasterIdLst>
  <p:sldIdLst>
    <p:sldId id="257" r:id="rId5"/>
    <p:sldId id="258"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260" r:id="rId52"/>
    <p:sldId id="261" r:id="rId53"/>
    <p:sldId id="262"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09" r:id="rId99"/>
    <p:sldId id="308"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71792-E844-4088-BBD4-365FEA4F0997}"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87BD5-4BBC-48C2-8699-8CCCBA7629D2}" type="slidenum">
              <a:rPr lang="en-US" smtClean="0"/>
              <a:t>‹#›</a:t>
            </a:fld>
            <a:endParaRPr lang="en-US"/>
          </a:p>
        </p:txBody>
      </p:sp>
    </p:spTree>
    <p:extLst>
      <p:ext uri="{BB962C8B-B14F-4D97-AF65-F5344CB8AC3E}">
        <p14:creationId xmlns:p14="http://schemas.microsoft.com/office/powerpoint/2010/main" val="2211201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3055A03-1718-4830-877B-1E784A6863CE}" type="slidenum">
              <a:rPr lang="fr-FR" smtClean="0"/>
              <a:t>36</a:t>
            </a:fld>
            <a:endParaRPr lang="fr-FR"/>
          </a:p>
        </p:txBody>
      </p:sp>
    </p:spTree>
    <p:extLst>
      <p:ext uri="{BB962C8B-B14F-4D97-AF65-F5344CB8AC3E}">
        <p14:creationId xmlns:p14="http://schemas.microsoft.com/office/powerpoint/2010/main" val="381034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3DFAA383-44C6-464E-86AF-AC57DF745BAC}" type="slidenum">
              <a:rPr lang="ko-KR" altLang="en-US" smtClean="0"/>
              <a:t>58</a:t>
            </a:fld>
            <a:endParaRPr lang="ko-KR" altLang="en-US"/>
          </a:p>
        </p:txBody>
      </p:sp>
    </p:spTree>
    <p:extLst>
      <p:ext uri="{BB962C8B-B14F-4D97-AF65-F5344CB8AC3E}">
        <p14:creationId xmlns:p14="http://schemas.microsoft.com/office/powerpoint/2010/main" val="2711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1FBDEA-5D6F-384D-B14C-5A54FB5612AA}" type="slidenum">
              <a:rPr lang="en-US" smtClean="0"/>
              <a:t>63</a:t>
            </a:fld>
            <a:endParaRPr lang="en-US" dirty="0"/>
          </a:p>
        </p:txBody>
      </p:sp>
    </p:spTree>
    <p:extLst>
      <p:ext uri="{BB962C8B-B14F-4D97-AF65-F5344CB8AC3E}">
        <p14:creationId xmlns:p14="http://schemas.microsoft.com/office/powerpoint/2010/main" val="105554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A531D2C-EC30-774D-E248-C7F89D27C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538" indent="-285750">
              <a:spcBef>
                <a:spcPct val="30000"/>
              </a:spcBef>
              <a:defRPr sz="1200">
                <a:solidFill>
                  <a:schemeClr val="tx1"/>
                </a:solidFill>
                <a:latin typeface="Arial" panose="020B0604020202020204" pitchFamily="34" charset="0"/>
              </a:defRPr>
            </a:lvl2pPr>
            <a:lvl3pPr marL="1144588" indent="-228600">
              <a:spcBef>
                <a:spcPct val="30000"/>
              </a:spcBef>
              <a:defRPr sz="1200">
                <a:solidFill>
                  <a:schemeClr val="tx1"/>
                </a:solidFill>
                <a:latin typeface="Arial" panose="020B0604020202020204" pitchFamily="34" charset="0"/>
              </a:defRPr>
            </a:lvl3pPr>
            <a:lvl4pPr marL="1603375" indent="-228600">
              <a:spcBef>
                <a:spcPct val="30000"/>
              </a:spcBef>
              <a:defRPr sz="1200">
                <a:solidFill>
                  <a:schemeClr val="tx1"/>
                </a:solidFill>
                <a:latin typeface="Arial" panose="020B0604020202020204" pitchFamily="34" charset="0"/>
              </a:defRPr>
            </a:lvl4pPr>
            <a:lvl5pPr marL="2060575" indent="-228600">
              <a:spcBef>
                <a:spcPct val="30000"/>
              </a:spcBef>
              <a:defRPr sz="1200">
                <a:solidFill>
                  <a:schemeClr val="tx1"/>
                </a:solidFill>
                <a:latin typeface="Arial" panose="020B0604020202020204" pitchFamily="34" charset="0"/>
              </a:defRPr>
            </a:lvl5pPr>
            <a:lvl6pPr marL="2517775" indent="-228600" eaLnBrk="0" fontAlgn="base" hangingPunct="0">
              <a:spcBef>
                <a:spcPct val="30000"/>
              </a:spcBef>
              <a:spcAft>
                <a:spcPct val="0"/>
              </a:spcAft>
              <a:defRPr sz="1200">
                <a:solidFill>
                  <a:schemeClr val="tx1"/>
                </a:solidFill>
                <a:latin typeface="Arial" panose="020B0604020202020204" pitchFamily="34" charset="0"/>
              </a:defRPr>
            </a:lvl6pPr>
            <a:lvl7pPr marL="2974975" indent="-228600" eaLnBrk="0" fontAlgn="base" hangingPunct="0">
              <a:spcBef>
                <a:spcPct val="30000"/>
              </a:spcBef>
              <a:spcAft>
                <a:spcPct val="0"/>
              </a:spcAft>
              <a:defRPr sz="1200">
                <a:solidFill>
                  <a:schemeClr val="tx1"/>
                </a:solidFill>
                <a:latin typeface="Arial" panose="020B0604020202020204" pitchFamily="34" charset="0"/>
              </a:defRPr>
            </a:lvl7pPr>
            <a:lvl8pPr marL="3432175" indent="-228600" eaLnBrk="0" fontAlgn="base" hangingPunct="0">
              <a:spcBef>
                <a:spcPct val="30000"/>
              </a:spcBef>
              <a:spcAft>
                <a:spcPct val="0"/>
              </a:spcAft>
              <a:defRPr sz="1200">
                <a:solidFill>
                  <a:schemeClr val="tx1"/>
                </a:solidFill>
                <a:latin typeface="Arial" panose="020B0604020202020204" pitchFamily="34" charset="0"/>
              </a:defRPr>
            </a:lvl8pPr>
            <a:lvl9pPr marL="3889375"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C1F628-B32D-F04B-B54E-8415B63CAA33}" type="slidenum">
              <a:rPr lang="en-US" altLang="en-US"/>
              <a:pPr>
                <a:spcBef>
                  <a:spcPct val="0"/>
                </a:spcBef>
              </a:pPr>
              <a:t>84</a:t>
            </a:fld>
            <a:endParaRPr lang="en-US" altLang="en-US" dirty="0"/>
          </a:p>
        </p:txBody>
      </p:sp>
      <p:sp>
        <p:nvSpPr>
          <p:cNvPr id="28674" name="Rectangle 7">
            <a:extLst>
              <a:ext uri="{FF2B5EF4-FFF2-40B4-BE49-F238E27FC236}">
                <a16:creationId xmlns:a16="http://schemas.microsoft.com/office/drawing/2014/main" id="{DECFC847-8766-A12B-BC78-DF535DE5D655}"/>
              </a:ext>
            </a:extLst>
          </p:cNvPr>
          <p:cNvSpPr txBox="1">
            <a:spLocks noGrp="1" noChangeArrowheads="1"/>
          </p:cNvSpPr>
          <p:nvPr/>
        </p:nvSpPr>
        <p:spPr bwMode="auto">
          <a:xfrm>
            <a:off x="3829986" y="10240292"/>
            <a:ext cx="2928351"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41" tIns="45821" rIns="91641" bIns="458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4F37B2A-D2D7-9E4E-87E9-1C60F3EF8D94}" type="slidenum">
              <a:rPr lang="en-US" altLang="en-US"/>
              <a:pPr algn="r" eaLnBrk="1" hangingPunct="1">
                <a:spcBef>
                  <a:spcPct val="0"/>
                </a:spcBef>
              </a:pPr>
              <a:t>84</a:t>
            </a:fld>
            <a:endParaRPr lang="en-US" altLang="en-US" dirty="0"/>
          </a:p>
        </p:txBody>
      </p:sp>
      <p:sp>
        <p:nvSpPr>
          <p:cNvPr id="28675" name="Rectangle 2">
            <a:extLst>
              <a:ext uri="{FF2B5EF4-FFF2-40B4-BE49-F238E27FC236}">
                <a16:creationId xmlns:a16="http://schemas.microsoft.com/office/drawing/2014/main" id="{283A3ED9-F7E0-93B7-A36D-CFBF177F0599}"/>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3B8A6377-6564-5675-44F0-EF84B23B41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E9BEA-9F56-1F0C-DA5F-E9452D18B0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75934E1-25F4-6008-002C-DB3BF886C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72F34FF-D350-4B8F-3854-380EC9D6F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3BEE3B4-CD8F-7916-F01B-9B7DDE5CAA78}"/>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6" name="Espace réservé du pied de page 5">
            <a:extLst>
              <a:ext uri="{FF2B5EF4-FFF2-40B4-BE49-F238E27FC236}">
                <a16:creationId xmlns:a16="http://schemas.microsoft.com/office/drawing/2014/main" id="{346D2557-4402-3C0D-EC49-FC48DBF398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B49090-CF3E-694E-C837-91D858107126}"/>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382158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B6D1B-66EE-05FC-7B13-523D9FFE3E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89681EA-1163-D567-67FF-91761809D3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C916780-66DD-60D6-3B30-19BCAFFA2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7D6009-D06F-45A4-2D94-3B3E7C0889F1}"/>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6" name="Espace réservé du pied de page 5">
            <a:extLst>
              <a:ext uri="{FF2B5EF4-FFF2-40B4-BE49-F238E27FC236}">
                <a16:creationId xmlns:a16="http://schemas.microsoft.com/office/drawing/2014/main" id="{91396325-B35B-D847-112B-446E037220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C51A0FE-65EC-BB4A-85EE-83489DA5AAC8}"/>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55986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57175A-A27B-B715-1C7D-1B7F6450B64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EF5D330-8428-F83C-1D69-A395AF44E6D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9BCA22-4284-6A09-BD33-864E7263C50A}"/>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3C53056B-7F7B-38C2-611E-886AE738A1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DCFB18-1B1B-D108-5C2C-05D0BD66ED3A}"/>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2017523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11ACBFE-2EE3-5AFD-CB11-022A540AEE5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4DEC0B-1427-BFDF-4B04-A2249CCEC64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9B1812-E132-0D98-FDD5-1D994FD05B8E}"/>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2E1C7C7E-510C-8B0E-05FF-7C1D17B0C7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810929-3DBA-9769-3561-CDAC68910F20}"/>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3004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사용자 지정 레이아웃">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E1C289-AC61-4B47-B436-DFF86A61C7B1}"/>
              </a:ext>
            </a:extLst>
          </p:cNvPr>
          <p:cNvSpPr>
            <a:spLocks noGrp="1"/>
          </p:cNvSpPr>
          <p:nvPr>
            <p:ph type="title"/>
          </p:nvPr>
        </p:nvSpPr>
        <p:spPr>
          <a:xfrm>
            <a:off x="7261996" y="2981970"/>
            <a:ext cx="3962400" cy="1506309"/>
          </a:xfrm>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5292A822-1174-4296-830F-0A7AB364718F}"/>
              </a:ext>
            </a:extLst>
          </p:cNvPr>
          <p:cNvSpPr>
            <a:spLocks noGrp="1"/>
          </p:cNvSpPr>
          <p:nvPr>
            <p:ph type="dt" sz="half" idx="10"/>
          </p:nvPr>
        </p:nvSpPr>
        <p:spPr/>
        <p:txBody>
          <a:bodyPr/>
          <a:lstStyle/>
          <a:p>
            <a:fld id="{1FE6584B-4E89-4564-87C3-1FFCB88DD0EE}" type="datetimeFigureOut">
              <a:rPr lang="ko-KR" altLang="en-US" smtClean="0"/>
              <a:t>2025-02-06</a:t>
            </a:fld>
            <a:endParaRPr lang="ko-KR" altLang="en-US"/>
          </a:p>
        </p:txBody>
      </p:sp>
      <p:sp>
        <p:nvSpPr>
          <p:cNvPr id="9" name="자유형: 도형 8">
            <a:extLst>
              <a:ext uri="{FF2B5EF4-FFF2-40B4-BE49-F238E27FC236}">
                <a16:creationId xmlns:a16="http://schemas.microsoft.com/office/drawing/2014/main" id="{02825E82-3BA4-4CCB-BD29-7C0F67E40840}"/>
              </a:ext>
            </a:extLst>
          </p:cNvPr>
          <p:cNvSpPr>
            <a:spLocks noGrp="1"/>
          </p:cNvSpPr>
          <p:nvPr>
            <p:ph type="pic" sz="quarter" idx="13"/>
          </p:nvPr>
        </p:nvSpPr>
        <p:spPr>
          <a:xfrm>
            <a:off x="0" y="1"/>
            <a:ext cx="9478963" cy="6843533"/>
          </a:xfrm>
          <a:custGeom>
            <a:avLst/>
            <a:gdLst>
              <a:gd name="connsiteX0" fmla="*/ 6040430 w 9478963"/>
              <a:gd name="connsiteY0" fmla="*/ 0 h 6843533"/>
              <a:gd name="connsiteX1" fmla="*/ 9478963 w 9478963"/>
              <a:gd name="connsiteY1" fmla="*/ 0 h 6843533"/>
              <a:gd name="connsiteX2" fmla="*/ 9478963 w 9478963"/>
              <a:gd name="connsiteY2" fmla="*/ 315 h 6843533"/>
              <a:gd name="connsiteX3" fmla="*/ 2635745 w 9478963"/>
              <a:gd name="connsiteY3" fmla="*/ 6843533 h 6843533"/>
              <a:gd name="connsiteX4" fmla="*/ 0 w 9478963"/>
              <a:gd name="connsiteY4" fmla="*/ 6843532 h 6843533"/>
              <a:gd name="connsiteX5" fmla="*/ 0 w 9478963"/>
              <a:gd name="connsiteY5" fmla="*/ 6040431 h 6843533"/>
              <a:gd name="connsiteX6" fmla="*/ 2921005 w 9478963"/>
              <a:gd name="connsiteY6" fmla="*/ 0 h 6843533"/>
              <a:gd name="connsiteX7" fmla="*/ 5856305 w 9478963"/>
              <a:gd name="connsiteY7" fmla="*/ 0 h 6843533"/>
              <a:gd name="connsiteX8" fmla="*/ 0 w 9478963"/>
              <a:gd name="connsiteY8" fmla="*/ 5856305 h 6843533"/>
              <a:gd name="connsiteX9" fmla="*/ 0 w 9478963"/>
              <a:gd name="connsiteY9" fmla="*/ 2921005 h 684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8963" h="6843533">
                <a:moveTo>
                  <a:pt x="6040430" y="0"/>
                </a:moveTo>
                <a:lnTo>
                  <a:pt x="9478963" y="0"/>
                </a:lnTo>
                <a:lnTo>
                  <a:pt x="9478963" y="315"/>
                </a:lnTo>
                <a:lnTo>
                  <a:pt x="2635745" y="6843533"/>
                </a:lnTo>
                <a:lnTo>
                  <a:pt x="0" y="6843532"/>
                </a:lnTo>
                <a:lnTo>
                  <a:pt x="0" y="6040431"/>
                </a:lnTo>
                <a:close/>
                <a:moveTo>
                  <a:pt x="2921005" y="0"/>
                </a:moveTo>
                <a:lnTo>
                  <a:pt x="5856305" y="0"/>
                </a:lnTo>
                <a:lnTo>
                  <a:pt x="0" y="5856305"/>
                </a:lnTo>
                <a:lnTo>
                  <a:pt x="0" y="2921005"/>
                </a:lnTo>
                <a:close/>
              </a:path>
            </a:pathLst>
          </a:custGeom>
        </p:spPr>
        <p:txBody>
          <a:bodyPr wrap="square">
            <a:noAutofit/>
          </a:bodyPr>
          <a:lstStyle/>
          <a:p>
            <a:endParaRPr lang="ko-KR" altLang="en-US"/>
          </a:p>
        </p:txBody>
      </p:sp>
      <p:sp>
        <p:nvSpPr>
          <p:cNvPr id="4" name="바닥글 개체 틀 3">
            <a:extLst>
              <a:ext uri="{FF2B5EF4-FFF2-40B4-BE49-F238E27FC236}">
                <a16:creationId xmlns:a16="http://schemas.microsoft.com/office/drawing/2014/main" id="{76929327-1054-4410-9EE3-282C38DBDB14}"/>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5F55EE63-67BA-440D-961A-55DE09159D0F}"/>
              </a:ext>
            </a:extLst>
          </p:cNvPr>
          <p:cNvSpPr>
            <a:spLocks noGrp="1"/>
          </p:cNvSpPr>
          <p:nvPr>
            <p:ph type="sldNum" sz="quarter" idx="12"/>
          </p:nvPr>
        </p:nvSpPr>
        <p:spPr/>
        <p:txBody>
          <a:bodyPr/>
          <a:lstStyle/>
          <a:p>
            <a:fld id="{4C9CD72F-659A-4F40-8ECE-562172099591}" type="slidenum">
              <a:rPr lang="ko-KR" altLang="en-US" smtClean="0"/>
              <a:t>‹#›</a:t>
            </a:fld>
            <a:endParaRPr lang="ko-KR" altLang="en-US"/>
          </a:p>
        </p:txBody>
      </p:sp>
    </p:spTree>
    <p:extLst>
      <p:ext uri="{BB962C8B-B14F-4D97-AF65-F5344CB8AC3E}">
        <p14:creationId xmlns:p14="http://schemas.microsoft.com/office/powerpoint/2010/main" val="3808649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사용자 지정 레이아웃">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CFCB4D03-5070-432F-A427-D3915B7894E8}"/>
              </a:ext>
            </a:extLst>
          </p:cNvPr>
          <p:cNvSpPr>
            <a:spLocks noGrp="1"/>
          </p:cNvSpPr>
          <p:nvPr>
            <p:ph type="pic" sz="quarter" idx="13"/>
          </p:nvPr>
        </p:nvSpPr>
        <p:spPr>
          <a:xfrm>
            <a:off x="0" y="0"/>
            <a:ext cx="12192000" cy="6858000"/>
          </a:xfrm>
        </p:spPr>
        <p:txBody>
          <a:bodyPr/>
          <a:lstStyle/>
          <a:p>
            <a:endParaRPr lang="ko-KR" altLang="en-US"/>
          </a:p>
        </p:txBody>
      </p:sp>
      <p:sp>
        <p:nvSpPr>
          <p:cNvPr id="2" name="제목 1">
            <a:extLst>
              <a:ext uri="{FF2B5EF4-FFF2-40B4-BE49-F238E27FC236}">
                <a16:creationId xmlns:a16="http://schemas.microsoft.com/office/drawing/2014/main" id="{7354D64A-E2FC-4CD4-8502-1CB4B9BFF883}"/>
              </a:ext>
            </a:extLst>
          </p:cNvPr>
          <p:cNvSpPr>
            <a:spLocks noGrp="1"/>
          </p:cNvSpPr>
          <p:nvPr>
            <p:ph type="title"/>
          </p:nvPr>
        </p:nvSpPr>
        <p:spPr>
          <a:xfrm>
            <a:off x="556396" y="642530"/>
            <a:ext cx="4480559" cy="1506309"/>
          </a:xfrm>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4DCA400D-5FCA-4BEC-88FB-A035C8B221C3}"/>
              </a:ext>
            </a:extLst>
          </p:cNvPr>
          <p:cNvSpPr>
            <a:spLocks noGrp="1"/>
          </p:cNvSpPr>
          <p:nvPr>
            <p:ph type="dt" sz="half" idx="10"/>
          </p:nvPr>
        </p:nvSpPr>
        <p:spPr/>
        <p:txBody>
          <a:bodyPr/>
          <a:lstStyle/>
          <a:p>
            <a:fld id="{1FE6584B-4E89-4564-87C3-1FFCB88DD0EE}" type="datetimeFigureOut">
              <a:rPr lang="ko-KR" altLang="en-US" smtClean="0"/>
              <a:t>2025-02-06</a:t>
            </a:fld>
            <a:endParaRPr lang="ko-KR" altLang="en-US"/>
          </a:p>
        </p:txBody>
      </p:sp>
      <p:sp>
        <p:nvSpPr>
          <p:cNvPr id="4" name="바닥글 개체 틀 3">
            <a:extLst>
              <a:ext uri="{FF2B5EF4-FFF2-40B4-BE49-F238E27FC236}">
                <a16:creationId xmlns:a16="http://schemas.microsoft.com/office/drawing/2014/main" id="{6BB1189A-4D92-4C88-A064-7B0E69F6AD3A}"/>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8F4D0AF2-A521-443C-8113-724BA655DE7F}"/>
              </a:ext>
            </a:extLst>
          </p:cNvPr>
          <p:cNvSpPr>
            <a:spLocks noGrp="1"/>
          </p:cNvSpPr>
          <p:nvPr>
            <p:ph type="sldNum" sz="quarter" idx="12"/>
          </p:nvPr>
        </p:nvSpPr>
        <p:spPr/>
        <p:txBody>
          <a:bodyPr/>
          <a:lstStyle/>
          <a:p>
            <a:fld id="{4C9CD72F-659A-4F40-8ECE-562172099591}" type="slidenum">
              <a:rPr lang="ko-KR" altLang="en-US" smtClean="0"/>
              <a:t>‹#›</a:t>
            </a:fld>
            <a:endParaRPr lang="ko-KR" altLang="en-US"/>
          </a:p>
        </p:txBody>
      </p:sp>
    </p:spTree>
    <p:extLst>
      <p:ext uri="{BB962C8B-B14F-4D97-AF65-F5344CB8AC3E}">
        <p14:creationId xmlns:p14="http://schemas.microsoft.com/office/powerpoint/2010/main" val="1862452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사용자 지정 레이아웃">
    <p:spTree>
      <p:nvGrpSpPr>
        <p:cNvPr id="1" name=""/>
        <p:cNvGrpSpPr/>
        <p:nvPr/>
      </p:nvGrpSpPr>
      <p:grpSpPr>
        <a:xfrm>
          <a:off x="0" y="0"/>
          <a:ext cx="0" cy="0"/>
          <a:chOff x="0" y="0"/>
          <a:chExt cx="0" cy="0"/>
        </a:xfrm>
      </p:grpSpPr>
      <p:sp>
        <p:nvSpPr>
          <p:cNvPr id="3" name="날짜 개체 틀 2">
            <a:extLst>
              <a:ext uri="{FF2B5EF4-FFF2-40B4-BE49-F238E27FC236}">
                <a16:creationId xmlns:a16="http://schemas.microsoft.com/office/drawing/2014/main" id="{49E86E88-C40B-4FAC-BE00-AC423D3B78FF}"/>
              </a:ext>
            </a:extLst>
          </p:cNvPr>
          <p:cNvSpPr>
            <a:spLocks noGrp="1"/>
          </p:cNvSpPr>
          <p:nvPr>
            <p:ph type="dt" sz="half" idx="10"/>
          </p:nvPr>
        </p:nvSpPr>
        <p:spPr/>
        <p:txBody>
          <a:bodyPr/>
          <a:lstStyle/>
          <a:p>
            <a:fld id="{1FE6584B-4E89-4564-87C3-1FFCB88DD0EE}" type="datetimeFigureOut">
              <a:rPr lang="ko-KR" altLang="en-US" smtClean="0"/>
              <a:t>2025-02-06</a:t>
            </a:fld>
            <a:endParaRPr lang="ko-KR" altLang="en-US"/>
          </a:p>
        </p:txBody>
      </p:sp>
      <p:sp>
        <p:nvSpPr>
          <p:cNvPr id="4" name="바닥글 개체 틀 3">
            <a:extLst>
              <a:ext uri="{FF2B5EF4-FFF2-40B4-BE49-F238E27FC236}">
                <a16:creationId xmlns:a16="http://schemas.microsoft.com/office/drawing/2014/main" id="{7F82144F-D782-44A1-9FC9-22FEFC63CE45}"/>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96258442-409A-4FA0-9FDC-7D35CFF7360A}"/>
              </a:ext>
            </a:extLst>
          </p:cNvPr>
          <p:cNvSpPr>
            <a:spLocks noGrp="1"/>
          </p:cNvSpPr>
          <p:nvPr>
            <p:ph type="sldNum" sz="quarter" idx="12"/>
          </p:nvPr>
        </p:nvSpPr>
        <p:spPr/>
        <p:txBody>
          <a:bodyPr/>
          <a:lstStyle/>
          <a:p>
            <a:fld id="{4C9CD72F-659A-4F40-8ECE-562172099591}" type="slidenum">
              <a:rPr lang="ko-KR" altLang="en-US" smtClean="0"/>
              <a:t>‹#›</a:t>
            </a:fld>
            <a:endParaRPr lang="ko-KR" altLang="en-US"/>
          </a:p>
        </p:txBody>
      </p:sp>
      <p:sp>
        <p:nvSpPr>
          <p:cNvPr id="9" name="자유형: 도형 8">
            <a:extLst>
              <a:ext uri="{FF2B5EF4-FFF2-40B4-BE49-F238E27FC236}">
                <a16:creationId xmlns:a16="http://schemas.microsoft.com/office/drawing/2014/main" id="{C44C44C7-2555-4BCE-AA00-83EEF119F6FE}"/>
              </a:ext>
            </a:extLst>
          </p:cNvPr>
          <p:cNvSpPr>
            <a:spLocks noGrp="1"/>
          </p:cNvSpPr>
          <p:nvPr>
            <p:ph type="pic" sz="quarter" idx="13"/>
          </p:nvPr>
        </p:nvSpPr>
        <p:spPr>
          <a:xfrm>
            <a:off x="-25399" y="0"/>
            <a:ext cx="8868457" cy="6858000"/>
          </a:xfrm>
          <a:custGeom>
            <a:avLst/>
            <a:gdLst>
              <a:gd name="connsiteX0" fmla="*/ 7136444 w 8868457"/>
              <a:gd name="connsiteY0" fmla="*/ 0 h 6858000"/>
              <a:gd name="connsiteX1" fmla="*/ 8868457 w 8868457"/>
              <a:gd name="connsiteY1" fmla="*/ 0 h 6858000"/>
              <a:gd name="connsiteX2" fmla="*/ 7232237 w 8868457"/>
              <a:gd name="connsiteY2" fmla="*/ 6858000 h 6858000"/>
              <a:gd name="connsiteX3" fmla="*/ 5500224 w 8868457"/>
              <a:gd name="connsiteY3" fmla="*/ 6858000 h 6858000"/>
              <a:gd name="connsiteX4" fmla="*/ 5302781 w 8868457"/>
              <a:gd name="connsiteY4" fmla="*/ 0 h 6858000"/>
              <a:gd name="connsiteX5" fmla="*/ 7034794 w 8868457"/>
              <a:gd name="connsiteY5" fmla="*/ 0 h 6858000"/>
              <a:gd name="connsiteX6" fmla="*/ 5398574 w 8868457"/>
              <a:gd name="connsiteY6" fmla="*/ 6858000 h 6858000"/>
              <a:gd name="connsiteX7" fmla="*/ 3666561 w 8868457"/>
              <a:gd name="connsiteY7" fmla="*/ 6858000 h 6858000"/>
              <a:gd name="connsiteX8" fmla="*/ 3469118 w 8868457"/>
              <a:gd name="connsiteY8" fmla="*/ 0 h 6858000"/>
              <a:gd name="connsiteX9" fmla="*/ 5201131 w 8868457"/>
              <a:gd name="connsiteY9" fmla="*/ 0 h 6858000"/>
              <a:gd name="connsiteX10" fmla="*/ 3564911 w 8868457"/>
              <a:gd name="connsiteY10" fmla="*/ 6858000 h 6858000"/>
              <a:gd name="connsiteX11" fmla="*/ 1832898 w 8868457"/>
              <a:gd name="connsiteY11" fmla="*/ 6858000 h 6858000"/>
              <a:gd name="connsiteX12" fmla="*/ 1635455 w 8868457"/>
              <a:gd name="connsiteY12" fmla="*/ 0 h 6858000"/>
              <a:gd name="connsiteX13" fmla="*/ 3367468 w 8868457"/>
              <a:gd name="connsiteY13" fmla="*/ 0 h 6858000"/>
              <a:gd name="connsiteX14" fmla="*/ 1731248 w 8868457"/>
              <a:gd name="connsiteY14" fmla="*/ 6858000 h 6858000"/>
              <a:gd name="connsiteX15" fmla="*/ 0 w 8868457"/>
              <a:gd name="connsiteY15" fmla="*/ 6858000 h 6858000"/>
              <a:gd name="connsiteX16" fmla="*/ 0 w 8868457"/>
              <a:gd name="connsiteY16" fmla="*/ 6854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8457" h="6858000">
                <a:moveTo>
                  <a:pt x="7136444" y="0"/>
                </a:moveTo>
                <a:lnTo>
                  <a:pt x="8868457" y="0"/>
                </a:lnTo>
                <a:lnTo>
                  <a:pt x="7232237" y="6858000"/>
                </a:lnTo>
                <a:lnTo>
                  <a:pt x="5500224" y="6858000"/>
                </a:lnTo>
                <a:close/>
                <a:moveTo>
                  <a:pt x="5302781" y="0"/>
                </a:moveTo>
                <a:lnTo>
                  <a:pt x="7034794" y="0"/>
                </a:lnTo>
                <a:lnTo>
                  <a:pt x="5398574" y="6858000"/>
                </a:lnTo>
                <a:lnTo>
                  <a:pt x="3666561" y="6858000"/>
                </a:lnTo>
                <a:close/>
                <a:moveTo>
                  <a:pt x="3469118" y="0"/>
                </a:moveTo>
                <a:lnTo>
                  <a:pt x="5201131" y="0"/>
                </a:lnTo>
                <a:lnTo>
                  <a:pt x="3564911" y="6858000"/>
                </a:lnTo>
                <a:lnTo>
                  <a:pt x="1832898" y="6858000"/>
                </a:lnTo>
                <a:close/>
                <a:moveTo>
                  <a:pt x="1635455" y="0"/>
                </a:moveTo>
                <a:lnTo>
                  <a:pt x="3367468" y="0"/>
                </a:lnTo>
                <a:lnTo>
                  <a:pt x="1731248" y="6858000"/>
                </a:lnTo>
                <a:lnTo>
                  <a:pt x="0" y="6858000"/>
                </a:lnTo>
                <a:lnTo>
                  <a:pt x="0" y="6854794"/>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2634803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521E2EB-2D60-491F-8D8D-17F3BEE83802}"/>
              </a:ext>
            </a:extLst>
          </p:cNvPr>
          <p:cNvSpPr>
            <a:spLocks noGrp="1"/>
          </p:cNvSpPr>
          <p:nvPr>
            <p:ph type="title"/>
          </p:nvPr>
        </p:nvSpPr>
        <p:spPr>
          <a:xfrm>
            <a:off x="682290" y="1213589"/>
            <a:ext cx="3962400" cy="1505525"/>
          </a:xfrm>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4B3E1437-69DC-4B2C-9A8A-0780729BAE34}"/>
              </a:ext>
            </a:extLst>
          </p:cNvPr>
          <p:cNvSpPr>
            <a:spLocks noGrp="1"/>
          </p:cNvSpPr>
          <p:nvPr>
            <p:ph type="dt" sz="half" idx="10"/>
          </p:nvPr>
        </p:nvSpPr>
        <p:spPr/>
        <p:txBody>
          <a:bodyPr/>
          <a:lstStyle/>
          <a:p>
            <a:fld id="{1FE6584B-4E89-4564-87C3-1FFCB88DD0EE}" type="datetimeFigureOut">
              <a:rPr lang="ko-KR" altLang="en-US" smtClean="0"/>
              <a:t>2025-02-06</a:t>
            </a:fld>
            <a:endParaRPr lang="ko-KR" altLang="en-US"/>
          </a:p>
        </p:txBody>
      </p:sp>
      <p:sp>
        <p:nvSpPr>
          <p:cNvPr id="4" name="바닥글 개체 틀 3">
            <a:extLst>
              <a:ext uri="{FF2B5EF4-FFF2-40B4-BE49-F238E27FC236}">
                <a16:creationId xmlns:a16="http://schemas.microsoft.com/office/drawing/2014/main" id="{9E15A3EB-A535-4714-AD28-5F01B4EAFC9B}"/>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95E589AA-1E47-4564-B395-93A292A1409E}"/>
              </a:ext>
            </a:extLst>
          </p:cNvPr>
          <p:cNvSpPr>
            <a:spLocks noGrp="1"/>
          </p:cNvSpPr>
          <p:nvPr>
            <p:ph type="sldNum" sz="quarter" idx="12"/>
          </p:nvPr>
        </p:nvSpPr>
        <p:spPr/>
        <p:txBody>
          <a:bodyPr/>
          <a:lstStyle/>
          <a:p>
            <a:fld id="{4C9CD72F-659A-4F40-8ECE-562172099591}" type="slidenum">
              <a:rPr lang="ko-KR" altLang="en-US" smtClean="0"/>
              <a:t>‹#›</a:t>
            </a:fld>
            <a:endParaRPr lang="ko-KR" altLang="en-US"/>
          </a:p>
        </p:txBody>
      </p:sp>
      <p:sp>
        <p:nvSpPr>
          <p:cNvPr id="10" name="자유형: 도형 9">
            <a:extLst>
              <a:ext uri="{FF2B5EF4-FFF2-40B4-BE49-F238E27FC236}">
                <a16:creationId xmlns:a16="http://schemas.microsoft.com/office/drawing/2014/main" id="{03612B2E-9377-4DDB-B53E-48FE7A6666CC}"/>
              </a:ext>
            </a:extLst>
          </p:cNvPr>
          <p:cNvSpPr>
            <a:spLocks noGrp="1"/>
          </p:cNvSpPr>
          <p:nvPr>
            <p:ph type="pic" sz="quarter" idx="13"/>
          </p:nvPr>
        </p:nvSpPr>
        <p:spPr>
          <a:xfrm>
            <a:off x="5676900" y="854076"/>
            <a:ext cx="5973946" cy="5149956"/>
          </a:xfrm>
          <a:custGeom>
            <a:avLst/>
            <a:gdLst>
              <a:gd name="connsiteX0" fmla="*/ 1287329 w 5973946"/>
              <a:gd name="connsiteY0" fmla="*/ 0 h 5149956"/>
              <a:gd name="connsiteX1" fmla="*/ 4686484 w 5973946"/>
              <a:gd name="connsiteY1" fmla="*/ 0 h 5149956"/>
              <a:gd name="connsiteX2" fmla="*/ 5973946 w 5973946"/>
              <a:gd name="connsiteY2" fmla="*/ 2574924 h 5149956"/>
              <a:gd name="connsiteX3" fmla="*/ 4686430 w 5973946"/>
              <a:gd name="connsiteY3" fmla="*/ 5149956 h 5149956"/>
              <a:gd name="connsiteX4" fmla="*/ 1287383 w 5973946"/>
              <a:gd name="connsiteY4" fmla="*/ 5149956 h 5149956"/>
              <a:gd name="connsiteX5" fmla="*/ 0 w 5973946"/>
              <a:gd name="connsiteY5" fmla="*/ 2575192 h 5149956"/>
              <a:gd name="connsiteX6" fmla="*/ 0 w 5973946"/>
              <a:gd name="connsiteY6" fmla="*/ 2574656 h 514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3946" h="5149956">
                <a:moveTo>
                  <a:pt x="1287329" y="0"/>
                </a:moveTo>
                <a:lnTo>
                  <a:pt x="4686484" y="0"/>
                </a:lnTo>
                <a:lnTo>
                  <a:pt x="5973946" y="2574924"/>
                </a:lnTo>
                <a:lnTo>
                  <a:pt x="4686430" y="5149956"/>
                </a:lnTo>
                <a:lnTo>
                  <a:pt x="1287383" y="5149956"/>
                </a:lnTo>
                <a:lnTo>
                  <a:pt x="0" y="2575192"/>
                </a:lnTo>
                <a:lnTo>
                  <a:pt x="0" y="2574656"/>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3784346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사용자 지정 레이아웃">
    <p:bg>
      <p:bgPr>
        <a:solidFill>
          <a:schemeClr val="tx1"/>
        </a:solidFill>
        <a:effectLst/>
      </p:bgPr>
    </p:bg>
    <p:spTree>
      <p:nvGrpSpPr>
        <p:cNvPr id="1" name=""/>
        <p:cNvGrpSpPr/>
        <p:nvPr/>
      </p:nvGrpSpPr>
      <p:grpSpPr>
        <a:xfrm>
          <a:off x="0" y="0"/>
          <a:ext cx="0" cy="0"/>
          <a:chOff x="0" y="0"/>
          <a:chExt cx="0" cy="0"/>
        </a:xfrm>
      </p:grpSpPr>
      <p:sp>
        <p:nvSpPr>
          <p:cNvPr id="3" name="날짜 개체 틀 2">
            <a:extLst>
              <a:ext uri="{FF2B5EF4-FFF2-40B4-BE49-F238E27FC236}">
                <a16:creationId xmlns:a16="http://schemas.microsoft.com/office/drawing/2014/main" id="{213632A9-EFCE-47E4-9C36-3BF23B37D564}"/>
              </a:ext>
            </a:extLst>
          </p:cNvPr>
          <p:cNvSpPr>
            <a:spLocks noGrp="1"/>
          </p:cNvSpPr>
          <p:nvPr>
            <p:ph type="dt" sz="half" idx="10"/>
          </p:nvPr>
        </p:nvSpPr>
        <p:spPr/>
        <p:txBody>
          <a:bodyPr/>
          <a:lstStyle/>
          <a:p>
            <a:fld id="{1FE6584B-4E89-4564-87C3-1FFCB88DD0EE}" type="datetimeFigureOut">
              <a:rPr lang="ko-KR" altLang="en-US" smtClean="0"/>
              <a:t>2025-02-06</a:t>
            </a:fld>
            <a:endParaRPr lang="ko-KR" altLang="en-US"/>
          </a:p>
        </p:txBody>
      </p:sp>
      <p:sp>
        <p:nvSpPr>
          <p:cNvPr id="8" name="그림 개체 틀 7">
            <a:extLst>
              <a:ext uri="{FF2B5EF4-FFF2-40B4-BE49-F238E27FC236}">
                <a16:creationId xmlns:a16="http://schemas.microsoft.com/office/drawing/2014/main" id="{171142CC-C135-405A-923D-71BBFD86C67C}"/>
              </a:ext>
            </a:extLst>
          </p:cNvPr>
          <p:cNvSpPr>
            <a:spLocks noGrp="1"/>
          </p:cNvSpPr>
          <p:nvPr>
            <p:ph type="pic" sz="quarter" idx="13"/>
          </p:nvPr>
        </p:nvSpPr>
        <p:spPr>
          <a:xfrm>
            <a:off x="0" y="0"/>
            <a:ext cx="12192000" cy="6858000"/>
          </a:xfrm>
        </p:spPr>
        <p:txBody>
          <a:bodyPr/>
          <a:lstStyle/>
          <a:p>
            <a:endParaRPr lang="ko-KR" altLang="en-US"/>
          </a:p>
        </p:txBody>
      </p:sp>
      <p:sp>
        <p:nvSpPr>
          <p:cNvPr id="4" name="바닥글 개체 틀 3">
            <a:extLst>
              <a:ext uri="{FF2B5EF4-FFF2-40B4-BE49-F238E27FC236}">
                <a16:creationId xmlns:a16="http://schemas.microsoft.com/office/drawing/2014/main" id="{03B6D85B-C596-421C-A9EF-BD99338DC255}"/>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37E7015A-3E42-455E-A7F1-93B2ECB47820}"/>
              </a:ext>
            </a:extLst>
          </p:cNvPr>
          <p:cNvSpPr>
            <a:spLocks noGrp="1"/>
          </p:cNvSpPr>
          <p:nvPr>
            <p:ph type="sldNum" sz="quarter" idx="12"/>
          </p:nvPr>
        </p:nvSpPr>
        <p:spPr/>
        <p:txBody>
          <a:bodyPr/>
          <a:lstStyle/>
          <a:p>
            <a:fld id="{4C9CD72F-659A-4F40-8ECE-562172099591}" type="slidenum">
              <a:rPr lang="ko-KR" altLang="en-US" smtClean="0"/>
              <a:t>‹#›</a:t>
            </a:fld>
            <a:endParaRPr lang="ko-KR" altLang="en-US"/>
          </a:p>
        </p:txBody>
      </p:sp>
    </p:spTree>
    <p:extLst>
      <p:ext uri="{BB962C8B-B14F-4D97-AF65-F5344CB8AC3E}">
        <p14:creationId xmlns:p14="http://schemas.microsoft.com/office/powerpoint/2010/main" val="3484462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17DF-3DFB-24EA-AB34-22527B528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0B408879-BFD3-A226-85B5-88FD820C2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E6D46EE9-5EF6-C8AF-9A45-8F422AA74AC5}"/>
              </a:ext>
            </a:extLst>
          </p:cNvPr>
          <p:cNvSpPr>
            <a:spLocks noGrp="1"/>
          </p:cNvSpPr>
          <p:nvPr>
            <p:ph type="dt" sz="half" idx="10"/>
          </p:nvPr>
        </p:nvSpPr>
        <p:spPr/>
        <p:txBody>
          <a:bodyPr/>
          <a:lstStyle/>
          <a:p>
            <a:fld id="{B3044665-9B4E-4B50-A02C-C81ED1956CAD}" type="datetime1">
              <a:rPr lang="en-US" smtClean="0"/>
              <a:t>2/6/2025</a:t>
            </a:fld>
            <a:endParaRPr lang="en-US" dirty="0"/>
          </a:p>
        </p:txBody>
      </p:sp>
      <p:sp>
        <p:nvSpPr>
          <p:cNvPr id="5" name="Footer Placeholder 4">
            <a:extLst>
              <a:ext uri="{FF2B5EF4-FFF2-40B4-BE49-F238E27FC236}">
                <a16:creationId xmlns:a16="http://schemas.microsoft.com/office/drawing/2014/main" id="{0F05CE6C-7B40-DDF8-6BEC-193C68220A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AC53EE-46AE-4478-CAB8-F8018276E4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574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AD50-D6CA-3E7A-AD20-8412AE678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E428B7-EEA4-4F57-FA31-B2BE8C8B04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39123-2C0C-5F5A-A952-AED4ED0DE385}"/>
              </a:ext>
            </a:extLst>
          </p:cNvPr>
          <p:cNvSpPr>
            <a:spLocks noGrp="1"/>
          </p:cNvSpPr>
          <p:nvPr>
            <p:ph type="dt" sz="half" idx="10"/>
          </p:nvPr>
        </p:nvSpPr>
        <p:spPr/>
        <p:txBody>
          <a:bodyPr/>
          <a:lstStyle/>
          <a:p>
            <a:fld id="{41481403-E6FA-4ECB-AA34-90F67F45778D}" type="datetimeFigureOut">
              <a:rPr lang="en-US" smtClean="0"/>
              <a:t>2/6/2025</a:t>
            </a:fld>
            <a:endParaRPr lang="en-US"/>
          </a:p>
        </p:txBody>
      </p:sp>
      <p:sp>
        <p:nvSpPr>
          <p:cNvPr id="5" name="Footer Placeholder 4">
            <a:extLst>
              <a:ext uri="{FF2B5EF4-FFF2-40B4-BE49-F238E27FC236}">
                <a16:creationId xmlns:a16="http://schemas.microsoft.com/office/drawing/2014/main" id="{77F6EA01-484F-88F4-932B-5533CFE64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A11D9-D440-54E8-3522-07B579BF69DA}"/>
              </a:ext>
            </a:extLst>
          </p:cNvPr>
          <p:cNvSpPr>
            <a:spLocks noGrp="1"/>
          </p:cNvSpPr>
          <p:nvPr>
            <p:ph type="sldNum" sz="quarter" idx="12"/>
          </p:nvPr>
        </p:nvSpPr>
        <p:spPr/>
        <p:txBody>
          <a:bodyPr/>
          <a:lstStyle/>
          <a:p>
            <a:fld id="{AD6FD4AB-8D98-43AD-9CFA-5636543B1CEA}" type="slidenum">
              <a:rPr lang="en-US" smtClean="0"/>
              <a:t>‹#›</a:t>
            </a:fld>
            <a:endParaRPr lang="en-US"/>
          </a:p>
        </p:txBody>
      </p:sp>
    </p:spTree>
    <p:extLst>
      <p:ext uri="{BB962C8B-B14F-4D97-AF65-F5344CB8AC3E}">
        <p14:creationId xmlns:p14="http://schemas.microsoft.com/office/powerpoint/2010/main" val="3224772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BEC7-1616-977F-D6B6-531F0279A74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17C9436-C8AA-76A2-09A7-42CA8D310C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1E564AE-DBFC-9C7F-FC1A-000139E0465E}"/>
              </a:ext>
            </a:extLst>
          </p:cNvPr>
          <p:cNvSpPr>
            <a:spLocks noGrp="1"/>
          </p:cNvSpPr>
          <p:nvPr>
            <p:ph type="dt" sz="half" idx="10"/>
          </p:nvPr>
        </p:nvSpPr>
        <p:spPr/>
        <p:txBody>
          <a:bodyPr/>
          <a:lstStyle/>
          <a:p>
            <a:fld id="{D17D14C1-AD0D-4880-B0E8-E328DCDDC60B}" type="datetime1">
              <a:rPr lang="en-US" smtClean="0"/>
              <a:t>2/6/2025</a:t>
            </a:fld>
            <a:endParaRPr lang="en-US" dirty="0"/>
          </a:p>
        </p:txBody>
      </p:sp>
      <p:sp>
        <p:nvSpPr>
          <p:cNvPr id="5" name="Footer Placeholder 4">
            <a:extLst>
              <a:ext uri="{FF2B5EF4-FFF2-40B4-BE49-F238E27FC236}">
                <a16:creationId xmlns:a16="http://schemas.microsoft.com/office/drawing/2014/main" id="{FF5B6FF2-B473-1203-54F8-B316EC0B01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76A9E4-C3C1-6166-87F5-569501B9A3C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044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9B1F-307E-4094-054C-9A2BD02351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11C21693-41DB-07AA-0100-EC8B6E966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910753-939A-163F-3E86-B1C72F9450BA}"/>
              </a:ext>
            </a:extLst>
          </p:cNvPr>
          <p:cNvSpPr>
            <a:spLocks noGrp="1"/>
          </p:cNvSpPr>
          <p:nvPr>
            <p:ph type="dt" sz="half" idx="10"/>
          </p:nvPr>
        </p:nvSpPr>
        <p:spPr/>
        <p:txBody>
          <a:bodyPr/>
          <a:lstStyle/>
          <a:p>
            <a:fld id="{760AFF7C-82D8-40F9-B25C-64B58999A7D1}" type="datetime1">
              <a:rPr lang="en-US" smtClean="0"/>
              <a:t>2/6/2025</a:t>
            </a:fld>
            <a:endParaRPr lang="en-US" dirty="0"/>
          </a:p>
        </p:txBody>
      </p:sp>
      <p:sp>
        <p:nvSpPr>
          <p:cNvPr id="5" name="Footer Placeholder 4">
            <a:extLst>
              <a:ext uri="{FF2B5EF4-FFF2-40B4-BE49-F238E27FC236}">
                <a16:creationId xmlns:a16="http://schemas.microsoft.com/office/drawing/2014/main" id="{A5DB9C6F-DEAC-72DC-CDE3-B2E4E5B54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B462F3-5802-6C70-3724-73BA262C35F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2687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3CC1-6C6D-2BC2-3DBC-F04E8CADBBB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845D2F17-E36F-2844-CD46-9C6FAF0E2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A5EB5165-B83A-7DF0-45E9-4E65E41E74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E6E5CD18-C05C-4E08-CA01-BF91EFF9B3A5}"/>
              </a:ext>
            </a:extLst>
          </p:cNvPr>
          <p:cNvSpPr>
            <a:spLocks noGrp="1"/>
          </p:cNvSpPr>
          <p:nvPr>
            <p:ph type="dt" sz="half" idx="10"/>
          </p:nvPr>
        </p:nvSpPr>
        <p:spPr/>
        <p:txBody>
          <a:bodyPr/>
          <a:lstStyle/>
          <a:p>
            <a:fld id="{59044CA6-95D6-4A83-8195-B5B913C845EE}" type="datetime1">
              <a:rPr lang="en-US" smtClean="0"/>
              <a:t>2/6/2025</a:t>
            </a:fld>
            <a:endParaRPr lang="en-US" dirty="0"/>
          </a:p>
        </p:txBody>
      </p:sp>
      <p:sp>
        <p:nvSpPr>
          <p:cNvPr id="6" name="Footer Placeholder 5">
            <a:extLst>
              <a:ext uri="{FF2B5EF4-FFF2-40B4-BE49-F238E27FC236}">
                <a16:creationId xmlns:a16="http://schemas.microsoft.com/office/drawing/2014/main" id="{6CCC2695-A77A-9564-F2E1-59AAB7CE60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5CF845-CE8E-66B7-E681-F25712889B3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5386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F8E7-59F4-D466-6781-6A78A14A0147}"/>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37AC195-2AC2-59D6-7F85-EE509A5F3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BC0E2-F0FC-4107-60E1-FEA310FC3A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896EFB3C-F1FE-FB37-1797-89A177F4C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4100F-014B-8F01-94B4-D738A1A16E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DBEB9580-0881-BA6F-97D7-7A16C2C270B4}"/>
              </a:ext>
            </a:extLst>
          </p:cNvPr>
          <p:cNvSpPr>
            <a:spLocks noGrp="1"/>
          </p:cNvSpPr>
          <p:nvPr>
            <p:ph type="dt" sz="half" idx="10"/>
          </p:nvPr>
        </p:nvSpPr>
        <p:spPr/>
        <p:txBody>
          <a:bodyPr/>
          <a:lstStyle/>
          <a:p>
            <a:fld id="{790E8892-0FBD-4FED-8FED-AFC4741E2D0C}" type="datetime1">
              <a:rPr lang="en-US" smtClean="0"/>
              <a:t>2/6/2025</a:t>
            </a:fld>
            <a:endParaRPr lang="en-US" dirty="0"/>
          </a:p>
        </p:txBody>
      </p:sp>
      <p:sp>
        <p:nvSpPr>
          <p:cNvPr id="8" name="Footer Placeholder 7">
            <a:extLst>
              <a:ext uri="{FF2B5EF4-FFF2-40B4-BE49-F238E27FC236}">
                <a16:creationId xmlns:a16="http://schemas.microsoft.com/office/drawing/2014/main" id="{7172562E-5653-61B5-5D35-E88D250C48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5A7D816-8718-3208-6CE7-CDB3B7DCAEC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8791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530F-BE62-5227-CF61-CF82C7F3300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5DE23C7B-AE30-969D-6457-B804ECE8300C}"/>
              </a:ext>
            </a:extLst>
          </p:cNvPr>
          <p:cNvSpPr>
            <a:spLocks noGrp="1"/>
          </p:cNvSpPr>
          <p:nvPr>
            <p:ph type="dt" sz="half" idx="10"/>
          </p:nvPr>
        </p:nvSpPr>
        <p:spPr/>
        <p:txBody>
          <a:bodyPr/>
          <a:lstStyle/>
          <a:p>
            <a:fld id="{86CB4E5F-CBC4-4276-9A6B-5D3C272D913C}" type="datetime1">
              <a:rPr lang="en-US" smtClean="0"/>
              <a:t>2/6/2025</a:t>
            </a:fld>
            <a:endParaRPr lang="en-US" dirty="0"/>
          </a:p>
        </p:txBody>
      </p:sp>
      <p:sp>
        <p:nvSpPr>
          <p:cNvPr id="4" name="Footer Placeholder 3">
            <a:extLst>
              <a:ext uri="{FF2B5EF4-FFF2-40B4-BE49-F238E27FC236}">
                <a16:creationId xmlns:a16="http://schemas.microsoft.com/office/drawing/2014/main" id="{AAAD7874-C14E-457E-3B7E-9F7F87B114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6B0459-0ADF-575F-DB26-7EB4B630CE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8640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3C5D6-6EBE-EC5C-A219-80CBE169E1BA}"/>
              </a:ext>
            </a:extLst>
          </p:cNvPr>
          <p:cNvSpPr>
            <a:spLocks noGrp="1"/>
          </p:cNvSpPr>
          <p:nvPr>
            <p:ph type="dt" sz="half" idx="10"/>
          </p:nvPr>
        </p:nvSpPr>
        <p:spPr/>
        <p:txBody>
          <a:bodyPr/>
          <a:lstStyle/>
          <a:p>
            <a:fld id="{BC647002-5860-4EC5-818C-CB9A633B7C5F}" type="datetime1">
              <a:rPr lang="en-US" smtClean="0"/>
              <a:t>2/6/2025</a:t>
            </a:fld>
            <a:endParaRPr lang="en-US" dirty="0"/>
          </a:p>
        </p:txBody>
      </p:sp>
      <p:sp>
        <p:nvSpPr>
          <p:cNvPr id="3" name="Footer Placeholder 2">
            <a:extLst>
              <a:ext uri="{FF2B5EF4-FFF2-40B4-BE49-F238E27FC236}">
                <a16:creationId xmlns:a16="http://schemas.microsoft.com/office/drawing/2014/main" id="{7D106831-950B-5927-3A07-C2A4C998B9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2AC21C-7493-9BAB-A120-0260B406422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083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CC48-620D-7142-9557-75052803C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C0E1F0E0-2C7F-8FE7-B3AE-C4D08AAC9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547AAB66-0EEF-648E-3C39-4C7A3AF1A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15FFE9-FF1F-C321-7D31-28412649F305}"/>
              </a:ext>
            </a:extLst>
          </p:cNvPr>
          <p:cNvSpPr>
            <a:spLocks noGrp="1"/>
          </p:cNvSpPr>
          <p:nvPr>
            <p:ph type="dt" sz="half" idx="10"/>
          </p:nvPr>
        </p:nvSpPr>
        <p:spPr/>
        <p:txBody>
          <a:bodyPr/>
          <a:lstStyle/>
          <a:p>
            <a:fld id="{278F6BB2-B652-49DA-97CA-0A62E1228A3A}" type="datetime1">
              <a:rPr lang="en-US" smtClean="0"/>
              <a:t>2/6/2025</a:t>
            </a:fld>
            <a:endParaRPr lang="en-US" dirty="0"/>
          </a:p>
        </p:txBody>
      </p:sp>
      <p:sp>
        <p:nvSpPr>
          <p:cNvPr id="6" name="Footer Placeholder 5">
            <a:extLst>
              <a:ext uri="{FF2B5EF4-FFF2-40B4-BE49-F238E27FC236}">
                <a16:creationId xmlns:a16="http://schemas.microsoft.com/office/drawing/2014/main" id="{0C7EBB64-8107-86B2-7295-6BF8786D65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5BBB5E-237C-0002-A1D0-6A47F83EA16B}"/>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7868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D1699-5561-8F51-D686-3DDE667C7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D84DB76-4BB1-1BC5-5441-13D292D7A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EE4E0EB9-F5AA-03EA-5FE3-5FB7FB0B19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101EE-B9D9-F00D-5AD7-AD8C75A80D07}"/>
              </a:ext>
            </a:extLst>
          </p:cNvPr>
          <p:cNvSpPr>
            <a:spLocks noGrp="1"/>
          </p:cNvSpPr>
          <p:nvPr>
            <p:ph type="dt" sz="half" idx="10"/>
          </p:nvPr>
        </p:nvSpPr>
        <p:spPr/>
        <p:txBody>
          <a:bodyPr/>
          <a:lstStyle/>
          <a:p>
            <a:fld id="{6B94A840-6DE6-4AC5-B6ED-BF3EE086FAE8}" type="datetime1">
              <a:rPr lang="en-US" smtClean="0"/>
              <a:t>2/6/2025</a:t>
            </a:fld>
            <a:endParaRPr lang="en-US" dirty="0"/>
          </a:p>
        </p:txBody>
      </p:sp>
      <p:sp>
        <p:nvSpPr>
          <p:cNvPr id="6" name="Footer Placeholder 5">
            <a:extLst>
              <a:ext uri="{FF2B5EF4-FFF2-40B4-BE49-F238E27FC236}">
                <a16:creationId xmlns:a16="http://schemas.microsoft.com/office/drawing/2014/main" id="{2E470F5D-1E7F-C7CE-839D-601DA52E4AE2}"/>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F6993F89-F7C5-FBCE-9074-6CC3B3837C1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91271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AECD-2754-E4EB-957E-53FA54CC461F}"/>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7650027-1D58-C59E-A98C-4E3A5B1C7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FA6410C-8D51-90C4-4165-43B3FC0FFEB2}"/>
              </a:ext>
            </a:extLst>
          </p:cNvPr>
          <p:cNvSpPr>
            <a:spLocks noGrp="1"/>
          </p:cNvSpPr>
          <p:nvPr>
            <p:ph type="dt" sz="half" idx="10"/>
          </p:nvPr>
        </p:nvSpPr>
        <p:spPr/>
        <p:txBody>
          <a:bodyPr/>
          <a:lstStyle/>
          <a:p>
            <a:fld id="{A3BD4F54-6821-4F05-BE38-8267A51B2D7C}" type="datetime1">
              <a:rPr lang="en-US" smtClean="0"/>
              <a:t>2/6/2025</a:t>
            </a:fld>
            <a:endParaRPr lang="en-US" dirty="0"/>
          </a:p>
        </p:txBody>
      </p:sp>
      <p:sp>
        <p:nvSpPr>
          <p:cNvPr id="5" name="Footer Placeholder 4">
            <a:extLst>
              <a:ext uri="{FF2B5EF4-FFF2-40B4-BE49-F238E27FC236}">
                <a16:creationId xmlns:a16="http://schemas.microsoft.com/office/drawing/2014/main" id="{9DA73D68-BE78-811A-F129-8E8120BD50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27CABB-4190-C8FC-885F-4FE87EFA16C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430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E1779-6500-AF8B-FD25-86955BB735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87DC939-A466-4B62-F1F9-773DD8E5B2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796A785-3324-A108-1FD9-8E36505CBCD3}"/>
              </a:ext>
            </a:extLst>
          </p:cNvPr>
          <p:cNvSpPr>
            <a:spLocks noGrp="1"/>
          </p:cNvSpPr>
          <p:nvPr>
            <p:ph type="dt" sz="half" idx="10"/>
          </p:nvPr>
        </p:nvSpPr>
        <p:spPr/>
        <p:txBody>
          <a:bodyPr/>
          <a:lstStyle/>
          <a:p>
            <a:fld id="{252E075F-AD0E-452B-9323-663ADD63924D}" type="datetime1">
              <a:rPr lang="en-US" smtClean="0"/>
              <a:t>2/6/2025</a:t>
            </a:fld>
            <a:endParaRPr lang="en-US" dirty="0"/>
          </a:p>
        </p:txBody>
      </p:sp>
      <p:sp>
        <p:nvSpPr>
          <p:cNvPr id="5" name="Footer Placeholder 4">
            <a:extLst>
              <a:ext uri="{FF2B5EF4-FFF2-40B4-BE49-F238E27FC236}">
                <a16:creationId xmlns:a16="http://schemas.microsoft.com/office/drawing/2014/main" id="{7301E1DC-FD23-408E-7670-D3947CA683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C08615-0101-3D01-76F5-690498C48D1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011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4A902-0056-8046-58BF-FEBC687E71C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0F79C4A-91EB-9F16-F475-6FF9B6CA7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66FA03C-8073-37E8-B298-E80A6F5E23D8}"/>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92F3A3C9-73FF-334C-5A9D-0F77939D54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B728D0-0B8C-CE7C-E4B8-076203C0B828}"/>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67739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144" y="6075474"/>
            <a:ext cx="438912" cy="448798"/>
          </a:xfrm>
          <a:prstGeom prst="rect">
            <a:avLst/>
          </a:prstGeom>
        </p:spPr>
      </p:pic>
      <p:sp>
        <p:nvSpPr>
          <p:cNvPr id="11" name="Slide Number Placeholder 16"/>
          <p:cNvSpPr txBox="1">
            <a:spLocks/>
          </p:cNvSpPr>
          <p:nvPr userDrawn="1"/>
        </p:nvSpPr>
        <p:spPr>
          <a:xfrm>
            <a:off x="9018376" y="623278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baseline="0">
                <a:solidFill>
                  <a:schemeClr val="bg1"/>
                </a:solidFill>
                <a:latin typeface="Brandon Grotesque Medium"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CE0750-22C1-6E41-9674-0BEDB8D04807}" type="slidenum">
              <a:rPr lang="en-US" smtClean="0"/>
              <a:pPr/>
              <a:t>‹#›</a:t>
            </a:fld>
            <a:endParaRPr lang="en-US" dirty="0"/>
          </a:p>
        </p:txBody>
      </p:sp>
      <p:sp>
        <p:nvSpPr>
          <p:cNvPr id="3" name="Slide Number Placeholder 2"/>
          <p:cNvSpPr>
            <a:spLocks noGrp="1"/>
          </p:cNvSpPr>
          <p:nvPr>
            <p:ph type="sldNum" sz="quarter" idx="10"/>
          </p:nvPr>
        </p:nvSpPr>
        <p:spPr/>
        <p:txBody>
          <a:bodyPr/>
          <a:lstStyle/>
          <a:p>
            <a:fld id="{B2CE0750-22C1-6E41-9674-0BEDB8D04807}" type="slidenum">
              <a:rPr lang="en-US" smtClean="0"/>
              <a:pPr/>
              <a:t>‹#›</a:t>
            </a:fld>
            <a:endParaRPr lang="en-US" dirty="0"/>
          </a:p>
        </p:txBody>
      </p:sp>
      <p:sp>
        <p:nvSpPr>
          <p:cNvPr id="5" name="Text Placeholder 4"/>
          <p:cNvSpPr>
            <a:spLocks noGrp="1"/>
          </p:cNvSpPr>
          <p:nvPr>
            <p:ph type="body" sz="quarter" idx="11" hasCustomPrompt="1"/>
          </p:nvPr>
        </p:nvSpPr>
        <p:spPr>
          <a:xfrm>
            <a:off x="838200" y="1202646"/>
            <a:ext cx="10515600" cy="914400"/>
          </a:xfrm>
          <a:prstGeom prst="rect">
            <a:avLst/>
          </a:prstGeom>
        </p:spPr>
        <p:txBody>
          <a:bodyPr/>
          <a:lstStyle>
            <a:lvl1pPr>
              <a:defRPr sz="4800" baseline="0">
                <a:solidFill>
                  <a:schemeClr val="bg1"/>
                </a:solidFill>
                <a:latin typeface="Bodoni Std Book" charset="0"/>
              </a:defRPr>
            </a:lvl1pPr>
          </a:lstStyle>
          <a:p>
            <a:pPr lvl="0"/>
            <a:r>
              <a:rPr lang="en-US" dirty="0"/>
              <a:t>This is a divider page</a:t>
            </a:r>
          </a:p>
        </p:txBody>
      </p:sp>
      <p:sp>
        <p:nvSpPr>
          <p:cNvPr id="8" name="Text Placeholder 7"/>
          <p:cNvSpPr>
            <a:spLocks noGrp="1"/>
          </p:cNvSpPr>
          <p:nvPr>
            <p:ph type="body" sz="quarter" idx="12" hasCustomPrompt="1"/>
          </p:nvPr>
        </p:nvSpPr>
        <p:spPr>
          <a:xfrm>
            <a:off x="4023690" y="3465576"/>
            <a:ext cx="4144619" cy="1631823"/>
          </a:xfrm>
          <a:prstGeom prst="rect">
            <a:avLst/>
          </a:prstGeom>
        </p:spPr>
        <p:txBody>
          <a:bodyPr/>
          <a:lstStyle>
            <a:lvl1pPr>
              <a:lnSpc>
                <a:spcPct val="100000"/>
              </a:lnSpc>
              <a:spcBef>
                <a:spcPts val="0"/>
              </a:spcBef>
              <a:defRPr sz="2000" baseline="0">
                <a:solidFill>
                  <a:schemeClr val="bg1"/>
                </a:solidFill>
                <a:latin typeface="Brandon Grotesque Regular" charset="0"/>
              </a:defRPr>
            </a:lvl1pPr>
          </a:lstStyle>
          <a:p>
            <a:pPr lvl="0"/>
            <a:r>
              <a:rPr lang="en-US" dirty="0"/>
              <a:t>This is secondary copy</a:t>
            </a:r>
            <a:br>
              <a:rPr lang="en-US" dirty="0"/>
            </a:br>
            <a:r>
              <a:rPr lang="en-US" dirty="0"/>
              <a:t>For the divider page.</a:t>
            </a:r>
          </a:p>
        </p:txBody>
      </p:sp>
    </p:spTree>
    <p:extLst>
      <p:ext uri="{BB962C8B-B14F-4D97-AF65-F5344CB8AC3E}">
        <p14:creationId xmlns:p14="http://schemas.microsoft.com/office/powerpoint/2010/main" val="335204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156200" y="5498884"/>
            <a:ext cx="1879600" cy="990600"/>
          </a:xfrm>
          <a:prstGeom prst="rect">
            <a:avLst/>
          </a:prstGeom>
        </p:spPr>
      </p:pic>
      <p:sp>
        <p:nvSpPr>
          <p:cNvPr id="3" name="Text Placeholder 2"/>
          <p:cNvSpPr>
            <a:spLocks noGrp="1"/>
          </p:cNvSpPr>
          <p:nvPr>
            <p:ph type="body" sz="quarter" idx="10" hasCustomPrompt="1"/>
          </p:nvPr>
        </p:nvSpPr>
        <p:spPr>
          <a:xfrm>
            <a:off x="838199" y="795528"/>
            <a:ext cx="10515600" cy="1001213"/>
          </a:xfrm>
          <a:prstGeom prst="rect">
            <a:avLst/>
          </a:prstGeom>
        </p:spPr>
        <p:txBody>
          <a:bodyPr/>
          <a:lstStyle>
            <a:lvl1pPr>
              <a:defRPr sz="4800" baseline="0">
                <a:solidFill>
                  <a:schemeClr val="bg1"/>
                </a:solidFill>
                <a:latin typeface="Bodoni 72 Book" charset="0"/>
              </a:defRPr>
            </a:lvl1pPr>
          </a:lstStyle>
          <a:p>
            <a:pPr lvl="0"/>
            <a:r>
              <a:rPr lang="en-US" dirty="0"/>
              <a:t>This is the title page.</a:t>
            </a:r>
          </a:p>
        </p:txBody>
      </p:sp>
      <p:sp>
        <p:nvSpPr>
          <p:cNvPr id="6" name="Text Placeholder 5"/>
          <p:cNvSpPr>
            <a:spLocks noGrp="1"/>
          </p:cNvSpPr>
          <p:nvPr>
            <p:ph type="body" sz="quarter" idx="11" hasCustomPrompt="1"/>
          </p:nvPr>
        </p:nvSpPr>
        <p:spPr>
          <a:xfrm>
            <a:off x="4008782" y="3465576"/>
            <a:ext cx="4174435" cy="1517904"/>
          </a:xfrm>
          <a:prstGeom prst="rect">
            <a:avLst/>
          </a:prstGeom>
        </p:spPr>
        <p:txBody>
          <a:bodyPr/>
          <a:lstStyle>
            <a:lvl1pPr fontAlgn="ctr">
              <a:lnSpc>
                <a:spcPct val="100000"/>
              </a:lnSpc>
              <a:spcBef>
                <a:spcPts val="0"/>
              </a:spcBef>
              <a:defRPr sz="2000" baseline="0">
                <a:solidFill>
                  <a:schemeClr val="bg1"/>
                </a:solidFill>
                <a:latin typeface="Brandon Grotesque Regular" charset="0"/>
              </a:defRPr>
            </a:lvl1pPr>
          </a:lstStyle>
          <a:p>
            <a:pPr lvl="0"/>
            <a:r>
              <a:rPr lang="en-US" dirty="0"/>
              <a:t>This secondary copy</a:t>
            </a:r>
            <a:br>
              <a:rPr lang="en-US" dirty="0"/>
            </a:br>
            <a:r>
              <a:rPr lang="en-US" dirty="0"/>
              <a:t>This is secondary copy</a:t>
            </a:r>
          </a:p>
        </p:txBody>
      </p:sp>
    </p:spTree>
    <p:extLst>
      <p:ext uri="{BB962C8B-B14F-4D97-AF65-F5344CB8AC3E}">
        <p14:creationId xmlns:p14="http://schemas.microsoft.com/office/powerpoint/2010/main" val="4037397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tex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75157"/>
            <a:ext cx="9144000" cy="1021287"/>
          </a:xfrm>
          <a:prstGeom prst="rect">
            <a:avLst/>
          </a:prstGeom>
        </p:spPr>
        <p:txBody>
          <a:bodyPr anchor="b"/>
          <a:lstStyle>
            <a:lvl1pPr algn="l">
              <a:defRPr sz="4850" baseline="0">
                <a:solidFill>
                  <a:srgbClr val="003856"/>
                </a:solidFill>
                <a:latin typeface="Bodoni Std Book" charset="0"/>
              </a:defRPr>
            </a:lvl1pPr>
          </a:lstStyle>
          <a:p>
            <a:r>
              <a:rPr lang="en-US" dirty="0"/>
              <a:t>Main head goes here</a:t>
            </a:r>
          </a:p>
        </p:txBody>
      </p:sp>
      <p:sp>
        <p:nvSpPr>
          <p:cNvPr id="3" name="Subtitle 2"/>
          <p:cNvSpPr>
            <a:spLocks noGrp="1"/>
          </p:cNvSpPr>
          <p:nvPr>
            <p:ph type="subTitle" idx="1" hasCustomPrompt="1"/>
          </p:nvPr>
        </p:nvSpPr>
        <p:spPr>
          <a:xfrm>
            <a:off x="1524000" y="2311844"/>
            <a:ext cx="9144000" cy="508300"/>
          </a:xfrm>
          <a:prstGeom prst="rect">
            <a:avLst/>
          </a:prstGeom>
        </p:spPr>
        <p:txBody>
          <a:bodyPr/>
          <a:lstStyle>
            <a:lvl1pPr marL="0" indent="0" algn="l">
              <a:buNone/>
              <a:defRPr sz="2800" b="0" i="0" baseline="0">
                <a:solidFill>
                  <a:srgbClr val="003856"/>
                </a:solidFill>
                <a:latin typeface="Brandon Grotesque Medium" charset="0"/>
                <a:ea typeface="Brandon Grotesque Medium" charset="0"/>
                <a:cs typeface="Brandon Grotesque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6" name="Text Placeholder 5"/>
          <p:cNvSpPr>
            <a:spLocks noGrp="1"/>
          </p:cNvSpPr>
          <p:nvPr>
            <p:ph type="body" sz="quarter" idx="10" hasCustomPrompt="1"/>
          </p:nvPr>
        </p:nvSpPr>
        <p:spPr>
          <a:xfrm>
            <a:off x="1285362" y="2912475"/>
            <a:ext cx="7738427" cy="3305445"/>
          </a:xfrm>
          <a:prstGeom prst="rect">
            <a:avLst/>
          </a:prstGeom>
        </p:spPr>
        <p:txBody>
          <a:bodyPr/>
          <a:lstStyle>
            <a:lvl1pPr>
              <a:buClr>
                <a:srgbClr val="9ACA3C"/>
              </a:buClr>
              <a:defRPr sz="2500" b="0" i="0" baseline="0">
                <a:solidFill>
                  <a:srgbClr val="003856"/>
                </a:solidFill>
                <a:latin typeface="Brandon Grotesque" charset="0"/>
                <a:ea typeface="Brandon Grotesque" charset="0"/>
                <a:cs typeface="Brandon Grotesque" charset="0"/>
              </a:defRPr>
            </a:lvl1pPr>
          </a:lstStyle>
          <a:p>
            <a:pPr lvl="0"/>
            <a:r>
              <a:rPr lang="en-US" dirty="0"/>
              <a:t>Bullet copy goes here and here and here,</a:t>
            </a:r>
            <a:br>
              <a:rPr lang="en-US" dirty="0"/>
            </a:br>
            <a:r>
              <a:rPr lang="en-US" dirty="0"/>
              <a:t>bullet copy goes here</a:t>
            </a:r>
          </a:p>
          <a:p>
            <a:pPr lvl="0"/>
            <a:r>
              <a:rPr lang="en-US" dirty="0"/>
              <a:t>Bullet copy goes here and here and here,</a:t>
            </a:r>
            <a:br>
              <a:rPr lang="en-US" dirty="0"/>
            </a:br>
            <a:r>
              <a:rPr lang="en-US" dirty="0"/>
              <a:t>bullet copy goes here</a:t>
            </a:r>
          </a:p>
          <a:p>
            <a:pPr lvl="0"/>
            <a:r>
              <a:rPr lang="en-US" dirty="0"/>
              <a:t>Bullet copy goes here and here and here,</a:t>
            </a:r>
            <a:br>
              <a:rPr lang="en-US" dirty="0"/>
            </a:br>
            <a:r>
              <a:rPr lang="en-US" dirty="0"/>
              <a:t>bullet copy goes here</a:t>
            </a:r>
          </a:p>
        </p:txBody>
      </p:sp>
    </p:spTree>
    <p:extLst>
      <p:ext uri="{BB962C8B-B14F-4D97-AF65-F5344CB8AC3E}">
        <p14:creationId xmlns:p14="http://schemas.microsoft.com/office/powerpoint/2010/main" val="111519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CE704-5613-83BB-6BB9-09897B9707B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F576DE-D155-30A8-FEB5-C9E90BA8725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BC7404-14F2-2CFC-E638-81ED99F7E43F}"/>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89C78873-6F92-D465-5EF9-DF4D8D20B3D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276844-05A7-E6A7-60B3-DE85C30E068F}"/>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42656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E1C42D-21D3-C813-E161-F264FD46797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E8FA0BA-A234-6DE4-A1DC-E97BAAA91C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AF9A589-7A39-436B-9508-9A78BEA4897D}"/>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99EFE50D-DFA3-12D8-860E-F74FB666007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00A380-725A-FCF8-673B-96EE1FC5E516}"/>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62528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57C53-7B7D-80B3-B11E-9EE837B6075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02FC71-17B3-2CC8-E2A8-2FA5F3D436F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461BBF-A061-52A7-E253-7985ACFF6C9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79F500C-C989-66F4-9EFA-6173F20A39BA}"/>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6" name="Espace réservé du pied de page 5">
            <a:extLst>
              <a:ext uri="{FF2B5EF4-FFF2-40B4-BE49-F238E27FC236}">
                <a16:creationId xmlns:a16="http://schemas.microsoft.com/office/drawing/2014/main" id="{69120A57-E529-9458-8A2B-7232FDFF4D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1D92E1-7505-AE80-C229-12391AB7C308}"/>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08266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BBA3DC-E2DE-118C-10D7-E46DD40F047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804E1D8-FF53-C86F-740F-4C3481CFE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76F10D3-9A60-5E2E-3574-4F16BB48AC7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CCBDD1B-4936-377F-E3F3-E844072701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9BCD19-FA5C-6D35-5B68-F0E1124E18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4235C0-EA9E-3BE4-EE87-AA30657BD9BB}"/>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8" name="Espace réservé du pied de page 7">
            <a:extLst>
              <a:ext uri="{FF2B5EF4-FFF2-40B4-BE49-F238E27FC236}">
                <a16:creationId xmlns:a16="http://schemas.microsoft.com/office/drawing/2014/main" id="{BA51BC3E-AFC4-6D3C-8C91-8169B8516E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A6905CD-2799-0DBB-72D1-2D835748204D}"/>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65308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D56CD0-02FF-20A6-5820-4F5F334EE60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5A16A82-BBB7-8A18-A96B-4E416DE0B386}"/>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4" name="Espace réservé du pied de page 3">
            <a:extLst>
              <a:ext uri="{FF2B5EF4-FFF2-40B4-BE49-F238E27FC236}">
                <a16:creationId xmlns:a16="http://schemas.microsoft.com/office/drawing/2014/main" id="{02AA9CA6-6724-2C81-3E90-A304C220394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5A2D809-8A7D-1BDD-7487-FDD52CCF9633}"/>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132216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42373D-BE49-B782-227C-2F2122526F43}"/>
              </a:ext>
            </a:extLst>
          </p:cNvPr>
          <p:cNvSpPr>
            <a:spLocks noGrp="1"/>
          </p:cNvSpPr>
          <p:nvPr>
            <p:ph type="dt" sz="half" idx="10"/>
          </p:nvPr>
        </p:nvSpPr>
        <p:spPr/>
        <p:txBody>
          <a:bodyPr/>
          <a:lstStyle/>
          <a:p>
            <a:fld id="{86D80C4B-019C-4719-B0B9-1C1DF2FC9578}" type="datetimeFigureOut">
              <a:rPr lang="fr-FR" smtClean="0"/>
              <a:t>06/02/2025</a:t>
            </a:fld>
            <a:endParaRPr lang="fr-FR"/>
          </a:p>
        </p:txBody>
      </p:sp>
      <p:sp>
        <p:nvSpPr>
          <p:cNvPr id="3" name="Espace réservé du pied de page 2">
            <a:extLst>
              <a:ext uri="{FF2B5EF4-FFF2-40B4-BE49-F238E27FC236}">
                <a16:creationId xmlns:a16="http://schemas.microsoft.com/office/drawing/2014/main" id="{C49FF85E-F75E-8FA4-BA28-D90AE7416E5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46DA396-2910-AA3C-7576-B3F6F8191D57}"/>
              </a:ext>
            </a:extLst>
          </p:cNvPr>
          <p:cNvSpPr>
            <a:spLocks noGrp="1"/>
          </p:cNvSpPr>
          <p:nvPr>
            <p:ph type="sldNum" sz="quarter" idx="12"/>
          </p:nvPr>
        </p:nvSpPr>
        <p:spPr/>
        <p:txBody>
          <a:bodyPr/>
          <a:lstStyle/>
          <a:p>
            <a:fld id="{DA34A1B9-1567-4720-AF32-726F9D2C77C9}" type="slidenum">
              <a:rPr lang="fr-FR" smtClean="0"/>
              <a:t>‹#›</a:t>
            </a:fld>
            <a:endParaRPr lang="fr-FR"/>
          </a:p>
        </p:txBody>
      </p:sp>
    </p:spTree>
    <p:extLst>
      <p:ext uri="{BB962C8B-B14F-4D97-AF65-F5344CB8AC3E}">
        <p14:creationId xmlns:p14="http://schemas.microsoft.com/office/powerpoint/2010/main" val="281125015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76B281-73F4-3FE8-FD1E-341EF9185F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8A803-CCFF-BC86-8B08-7F7E33B34A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6466B-0F3A-D321-200A-0B97767643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481403-E6FA-4ECB-AA34-90F67F45778D}" type="datetimeFigureOut">
              <a:rPr lang="en-US" smtClean="0"/>
              <a:t>2/6/2025</a:t>
            </a:fld>
            <a:endParaRPr lang="en-US"/>
          </a:p>
        </p:txBody>
      </p:sp>
      <p:sp>
        <p:nvSpPr>
          <p:cNvPr id="5" name="Footer Placeholder 4">
            <a:extLst>
              <a:ext uri="{FF2B5EF4-FFF2-40B4-BE49-F238E27FC236}">
                <a16:creationId xmlns:a16="http://schemas.microsoft.com/office/drawing/2014/main" id="{62C375F2-46D2-2D4F-96B0-4FC84648A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EC6EBF-D343-7BAD-6728-4B4A4C2CDF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6FD4AB-8D98-43AD-9CFA-5636543B1CEA}" type="slidenum">
              <a:rPr lang="en-US" smtClean="0"/>
              <a:t>‹#›</a:t>
            </a:fld>
            <a:endParaRPr lang="en-US"/>
          </a:p>
        </p:txBody>
      </p:sp>
    </p:spTree>
    <p:extLst>
      <p:ext uri="{BB962C8B-B14F-4D97-AF65-F5344CB8AC3E}">
        <p14:creationId xmlns:p14="http://schemas.microsoft.com/office/powerpoint/2010/main" val="168513199"/>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AA9DFDD-3EA0-2799-4807-96480EB62F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6247583-07A3-C435-4B21-DD924351D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604EEA-BE3A-F7A1-D850-91C905FF2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80C4B-019C-4719-B0B9-1C1DF2FC9578}" type="datetimeFigureOut">
              <a:rPr lang="fr-FR" smtClean="0"/>
              <a:t>06/02/2025</a:t>
            </a:fld>
            <a:endParaRPr lang="fr-FR"/>
          </a:p>
        </p:txBody>
      </p:sp>
      <p:sp>
        <p:nvSpPr>
          <p:cNvPr id="5" name="Espace réservé du pied de page 4">
            <a:extLst>
              <a:ext uri="{FF2B5EF4-FFF2-40B4-BE49-F238E27FC236}">
                <a16:creationId xmlns:a16="http://schemas.microsoft.com/office/drawing/2014/main" id="{0735FFBD-B702-4B05-3BB0-E6D8B00199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5C1AA5-9997-41E3-1D06-C724EB69E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34A1B9-1567-4720-AF32-726F9D2C77C9}" type="slidenum">
              <a:rPr lang="fr-FR" smtClean="0"/>
              <a:t>‹#›</a:t>
            </a:fld>
            <a:endParaRPr lang="fr-FR"/>
          </a:p>
        </p:txBody>
      </p:sp>
    </p:spTree>
    <p:extLst>
      <p:ext uri="{BB962C8B-B14F-4D97-AF65-F5344CB8AC3E}">
        <p14:creationId xmlns:p14="http://schemas.microsoft.com/office/powerpoint/2010/main" val="4208026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71B7C-D5ED-37B9-F4BB-C793908DD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2906D016-1783-826C-2F67-0FBAFA204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A05F147-14E6-AB66-0AC9-A3455EDE7C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64015-DF39-41EE-A7E7-07E34E0CF8B2}" type="datetime1">
              <a:rPr lang="en-US" smtClean="0"/>
              <a:t>2/6/2025</a:t>
            </a:fld>
            <a:endParaRPr lang="en-US" dirty="0"/>
          </a:p>
        </p:txBody>
      </p:sp>
      <p:sp>
        <p:nvSpPr>
          <p:cNvPr id="5" name="Footer Placeholder 4">
            <a:extLst>
              <a:ext uri="{FF2B5EF4-FFF2-40B4-BE49-F238E27FC236}">
                <a16:creationId xmlns:a16="http://schemas.microsoft.com/office/drawing/2014/main" id="{030E698A-601D-5730-68EF-F3416AE3D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4C6E08C-9CDF-8033-1F37-08C49C6AA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20171874"/>
      </p:ext>
    </p:extLst>
  </p:cSld>
  <p:clrMap bg1="lt1" tx1="dk1" bg2="lt2" tx2="dk2" accent1="accent1" accent2="accent2" accent3="accent3" accent4="accent4" accent5="accent5" accent6="accent6" hlink="hlink" folHlink="folHlink"/>
  <p:sldLayoutIdLst>
    <p:sldLayoutId id="2147483727" r:id="rId1"/>
    <p:sldLayoutId id="2147483726" r:id="rId2"/>
    <p:sldLayoutId id="2147483725" r:id="rId3"/>
    <p:sldLayoutId id="2147483724" r:id="rId4"/>
    <p:sldLayoutId id="2147483723"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hyperlink" Target="https://www.buchbauermcguire.com" TargetMode="External"/><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22.jpeg"/><Relationship Id="rId21" Type="http://schemas.openxmlformats.org/officeDocument/2006/relationships/hyperlink" Target="https://www.amsllp.com" TargetMode="External"/><Relationship Id="rId34" Type="http://schemas.openxmlformats.org/officeDocument/2006/relationships/image" Target="../media/image19.png"/><Relationship Id="rId42" Type="http://schemas.openxmlformats.org/officeDocument/2006/relationships/hyperlink" Target="https://www.vernerbrumley.com" TargetMode="External"/><Relationship Id="rId47" Type="http://schemas.openxmlformats.org/officeDocument/2006/relationships/image" Target="../media/image26.jpeg"/><Relationship Id="rId50" Type="http://schemas.openxmlformats.org/officeDocument/2006/relationships/image" Target="../media/image28.jpeg"/><Relationship Id="rId7" Type="http://schemas.openxmlformats.org/officeDocument/2006/relationships/hyperlink" Target="https://www.disclosureready.com" TargetMode="External"/><Relationship Id="rId2" Type="http://schemas.openxmlformats.org/officeDocument/2006/relationships/image" Target="../media/image3.png"/><Relationship Id="rId16" Type="http://schemas.openxmlformats.org/officeDocument/2006/relationships/image" Target="../media/image10.png"/><Relationship Id="rId29" Type="http://schemas.openxmlformats.org/officeDocument/2006/relationships/hyperlink" Target="https://www.cohenclairlans.com" TargetMode="External"/><Relationship Id="rId11" Type="http://schemas.openxmlformats.org/officeDocument/2006/relationships/hyperlink" Target="https://www.maddoxandgerock.com" TargetMode="External"/><Relationship Id="rId24" Type="http://schemas.openxmlformats.org/officeDocument/2006/relationships/image" Target="../media/image14.jpeg"/><Relationship Id="rId32" Type="http://schemas.openxmlformats.org/officeDocument/2006/relationships/image" Target="../media/image18.jpeg"/><Relationship Id="rId37" Type="http://schemas.openxmlformats.org/officeDocument/2006/relationships/image" Target="../media/image21.jpeg"/><Relationship Id="rId40" Type="http://schemas.openxmlformats.org/officeDocument/2006/relationships/hyperlink" Target="https://apicellalawgroup.com" TargetMode="External"/><Relationship Id="rId45" Type="http://schemas.openxmlformats.org/officeDocument/2006/relationships/image" Target="../media/image25.jpeg"/><Relationship Id="rId53" Type="http://schemas.openxmlformats.org/officeDocument/2006/relationships/image" Target="../media/image31.jpg"/><Relationship Id="rId5" Type="http://schemas.openxmlformats.org/officeDocument/2006/relationships/hyperlink" Target="https://www.casestatus.com" TargetMode="External"/><Relationship Id="rId10" Type="http://schemas.openxmlformats.org/officeDocument/2006/relationships/image" Target="../media/image7.jpeg"/><Relationship Id="rId19" Type="http://schemas.openxmlformats.org/officeDocument/2006/relationships/hyperlink" Target="https://www.gsrm.com" TargetMode="External"/><Relationship Id="rId31" Type="http://schemas.openxmlformats.org/officeDocument/2006/relationships/hyperlink" Target="https://www.kdlaw.org" TargetMode="External"/><Relationship Id="rId44" Type="http://schemas.openxmlformats.org/officeDocument/2006/relationships/hyperlink" Target="https://www.goldschmidtgenovese.com" TargetMode="External"/><Relationship Id="rId52" Type="http://schemas.openxmlformats.org/officeDocument/2006/relationships/image" Target="../media/image30.png"/><Relationship Id="rId4" Type="http://schemas.openxmlformats.org/officeDocument/2006/relationships/image" Target="../media/image4.jpeg"/><Relationship Id="rId9" Type="http://schemas.openxmlformats.org/officeDocument/2006/relationships/hyperlink" Target="http://wilmingtontrust.com" TargetMode="External"/><Relationship Id="rId14" Type="http://schemas.openxmlformats.org/officeDocument/2006/relationships/image" Target="../media/image9.jpeg"/><Relationship Id="rId22" Type="http://schemas.openxmlformats.org/officeDocument/2006/relationships/image" Target="../media/image13.jpeg"/><Relationship Id="rId27" Type="http://schemas.openxmlformats.org/officeDocument/2006/relationships/hyperlink" Target="https://cmfb.com" TargetMode="External"/><Relationship Id="rId30" Type="http://schemas.openxmlformats.org/officeDocument/2006/relationships/image" Target="../media/image17.jpeg"/><Relationship Id="rId35" Type="http://schemas.openxmlformats.org/officeDocument/2006/relationships/hyperlink" Target="https://www.newedgewealth.com" TargetMode="External"/><Relationship Id="rId43" Type="http://schemas.openxmlformats.org/officeDocument/2006/relationships/image" Target="../media/image24.png"/><Relationship Id="rId48" Type="http://schemas.openxmlformats.org/officeDocument/2006/relationships/hyperlink" Target="http://www.archerinventory.com" TargetMode="External"/><Relationship Id="rId8" Type="http://schemas.openxmlformats.org/officeDocument/2006/relationships/image" Target="../media/image6.png"/><Relationship Id="rId51" Type="http://schemas.openxmlformats.org/officeDocument/2006/relationships/image" Target="../media/image29.jpeg"/><Relationship Id="rId3" Type="http://schemas.openxmlformats.org/officeDocument/2006/relationships/hyperlink" Target="http://www.homrichberg.com" TargetMode="External"/><Relationship Id="rId12" Type="http://schemas.openxmlformats.org/officeDocument/2006/relationships/image" Target="../media/image8.jpeg"/><Relationship Id="rId17" Type="http://schemas.openxmlformats.org/officeDocument/2006/relationships/hyperlink" Target="https://scklawct.com" TargetMode="External"/><Relationship Id="rId25" Type="http://schemas.openxmlformats.org/officeDocument/2006/relationships/hyperlink" Target="https://www.libra-avocats.com/en/" TargetMode="External"/><Relationship Id="rId33" Type="http://schemas.openxmlformats.org/officeDocument/2006/relationships/hyperlink" Target="https://www.divorcelawyer.com" TargetMode="External"/><Relationship Id="rId38" Type="http://schemas.openxmlformats.org/officeDocument/2006/relationships/hyperlink" Target="https://boulbyweinberg.com" TargetMode="External"/><Relationship Id="rId46" Type="http://schemas.openxmlformats.org/officeDocument/2006/relationships/hyperlink" Target="https://www.davisfriedman.com" TargetMode="External"/><Relationship Id="rId20" Type="http://schemas.openxmlformats.org/officeDocument/2006/relationships/image" Target="../media/image12.jpeg"/><Relationship Id="rId41" Type="http://schemas.openxmlformats.org/officeDocument/2006/relationships/image" Target="../media/image23.jpeg"/><Relationship Id="rId54"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hyperlink" Target="http://www.thenghgroup.com" TargetMode="External"/><Relationship Id="rId23" Type="http://schemas.openxmlformats.org/officeDocument/2006/relationships/hyperlink" Target="https://wsmfamily.com" TargetMode="External"/><Relationship Id="rId28" Type="http://schemas.openxmlformats.org/officeDocument/2006/relationships/image" Target="../media/image16.png"/><Relationship Id="rId36" Type="http://schemas.openxmlformats.org/officeDocument/2006/relationships/image" Target="../media/image20.png"/><Relationship Id="rId49"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ki/File:Flag_of_Canada.png" TargetMode="External"/><Relationship Id="rId3" Type="http://schemas.openxmlformats.org/officeDocument/2006/relationships/hyperlink" Target="https://canlii.ca/t/hvbzk" TargetMode="External"/><Relationship Id="rId7" Type="http://schemas.openxmlformats.org/officeDocument/2006/relationships/image" Target="../media/image37.png"/><Relationship Id="rId2" Type="http://schemas.openxmlformats.org/officeDocument/2006/relationships/hyperlink" Target="https://nextcanada.westlaw.com/Link/Document/FullText?findType=Y&amp;serNum=2002516094&amp;pubNum=0005476&amp;originatingDoc=I943e4b7d1baf11ec814cd4e88fe4baa2&amp;refType=IC&amp;originationContext=document&amp;transitionType=DocumentItem&amp;ppcid=a1526fa718064eb88a2cc20def0690f4&amp;contextData=(sc.Search)" TargetMode="External"/><Relationship Id="rId1" Type="http://schemas.openxmlformats.org/officeDocument/2006/relationships/slideLayout" Target="../slideLayouts/slideLayout4.xml"/><Relationship Id="rId6" Type="http://schemas.openxmlformats.org/officeDocument/2006/relationships/hyperlink" Target="https://canlii.ca/t/fm87v" TargetMode="External"/><Relationship Id="rId5" Type="http://schemas.openxmlformats.org/officeDocument/2006/relationships/hyperlink" Target="https://nextcanada.westlaw.com/Link/Document/FullText?findType=Y&amp;serNum=2025662557&amp;pubNum=0007659&amp;originatingDoc=I943e4b7d1baf11ec814cd4e88fe4baa2&amp;refType=IC&amp;originationContext=document&amp;transitionType=DocumentItem&amp;ppcid=b860a6d09d4c4d83ba66f76aaa79b8d9&amp;contextData=(sc.Search)" TargetMode="External"/><Relationship Id="rId4" Type="http://schemas.openxmlformats.org/officeDocument/2006/relationships/hyperlink" Target="https://nextcanada.westlaw.com/Link/Document/FullText?findType=Y&amp;serNum=0280660057&amp;pubNum=135313&amp;originatingDoc=I943e4b7d1baf11ec814cd4e88fe4baa2&amp;refType=IG&amp;docFamilyGuid=I61e9fd04f4db11d99f28ffa0ae8c2575&amp;targetPreference=DocLanguage%3aEN&amp;originationContext=document&amp;transitionType=DocumentItem&amp;ppcid=a1526fa718064eb88a2cc20def0690f4&amp;contextData=(sc.Searc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Flag_of_Canada.png" TargetMode="External"/><Relationship Id="rId7" Type="http://schemas.openxmlformats.org/officeDocument/2006/relationships/hyperlink" Target="https://de.wikipedia.org/wiki/Datei:Flag_of_Europe.svg" TargetMode="External"/><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pixabay.com/fr/drapeau-usa-drapeau-national-nation-160479/"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Flag_of_Canada.png"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traffic-sign-attention-road-sign-38589/"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nlii.org/en/on/onsc/doc/2020/2020onsc3422/2020onsc3422.html" TargetMode="External"/><Relationship Id="rId2" Type="http://schemas.openxmlformats.org/officeDocument/2006/relationships/hyperlink" Target="https://canlii.ca/t/hrlfk" TargetMode="External"/><Relationship Id="rId1" Type="http://schemas.openxmlformats.org/officeDocument/2006/relationships/slideLayout" Target="../slideLayouts/slideLayout4.xml"/><Relationship Id="rId5" Type="http://schemas.openxmlformats.org/officeDocument/2006/relationships/hyperlink" Target="https://commons.wikimedia.org/wiki/File:Flag_of_Canada.png"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commons.wikimedia.org/wiki/File:Flag_of_Canada.png" TargetMode="External"/><Relationship Id="rId3" Type="http://schemas.openxmlformats.org/officeDocument/2006/relationships/hyperlink" Target="https://canlii.ca/t/j1m35#par97" TargetMode="External"/><Relationship Id="rId7" Type="http://schemas.openxmlformats.org/officeDocument/2006/relationships/image" Target="../media/image37.png"/><Relationship Id="rId2" Type="http://schemas.openxmlformats.org/officeDocument/2006/relationships/hyperlink" Target="https://canlii.ca/t/hrlfk#par24" TargetMode="External"/><Relationship Id="rId1" Type="http://schemas.openxmlformats.org/officeDocument/2006/relationships/slideLayout" Target="../slideLayouts/slideLayout4.xml"/><Relationship Id="rId6" Type="http://schemas.openxmlformats.org/officeDocument/2006/relationships/hyperlink" Target="https://canlii.ca/t/j63ft#par109" TargetMode="External"/><Relationship Id="rId5" Type="http://schemas.openxmlformats.org/officeDocument/2006/relationships/hyperlink" Target="https://canlii.ca/t/jb22p#par12" TargetMode="External"/><Relationship Id="rId4" Type="http://schemas.openxmlformats.org/officeDocument/2006/relationships/hyperlink" Target="https://canlii.ca/t/jb5zv#par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anlii.ca/t/j8wnt#par80" TargetMode="External"/><Relationship Id="rId1" Type="http://schemas.openxmlformats.org/officeDocument/2006/relationships/slideLayout" Target="../slideLayouts/slideLayout4.xml"/><Relationship Id="rId4" Type="http://schemas.openxmlformats.org/officeDocument/2006/relationships/hyperlink" Target="https://commons.wikimedia.org/wiki/File:Flag_of_Canada.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hyperlink" Target="https://pixabay.com/fr/drapeau-usa-drapeau-national-nation-160479/" TargetMode="Externa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canlii.ca/t/215br#par6" TargetMode="External"/><Relationship Id="rId2" Type="http://schemas.openxmlformats.org/officeDocument/2006/relationships/hyperlink" Target="https://canlii.ca/t/hrlfk" TargetMode="External"/><Relationship Id="rId1" Type="http://schemas.openxmlformats.org/officeDocument/2006/relationships/slideLayout" Target="../slideLayouts/slideLayout4.xml"/><Relationship Id="rId5" Type="http://schemas.openxmlformats.org/officeDocument/2006/relationships/hyperlink" Target="https://commons.wikimedia.org/wiki/File:Flag_of_Canada.png"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nlii.org/en/on/onsc/doc/2005/2005canlii13996/2005canlii13996.html#par18" TargetMode="External"/><Relationship Id="rId2" Type="http://schemas.openxmlformats.org/officeDocument/2006/relationships/hyperlink" Target="https://www.canlii.org/en/on/onsc/doc/2005/2005canlii13996/2005canlii13996.html" TargetMode="External"/><Relationship Id="rId1" Type="http://schemas.openxmlformats.org/officeDocument/2006/relationships/slideLayout" Target="../slideLayouts/slideLayout4.xml"/><Relationship Id="rId6" Type="http://schemas.openxmlformats.org/officeDocument/2006/relationships/hyperlink" Target="https://commons.wikimedia.org/wiki/File:Flag_of_Canada.png" TargetMode="External"/><Relationship Id="rId5" Type="http://schemas.openxmlformats.org/officeDocument/2006/relationships/image" Target="../media/image37.png"/><Relationship Id="rId4" Type="http://schemas.openxmlformats.org/officeDocument/2006/relationships/hyperlink" Target="https://canlii.ca/t/gnb0z#par11"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hyperlink" Target="https://canlii.ca/t/jt977#par53"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commons.wikimedia.org/wiki/File:Flag_of_Canada.png" TargetMode="External"/><Relationship Id="rId5" Type="http://schemas.openxmlformats.org/officeDocument/2006/relationships/image" Target="../media/image37.png"/><Relationship Id="rId4" Type="http://schemas.openxmlformats.org/officeDocument/2006/relationships/hyperlink" Target="https://de.wikipedia.org/wiki/Datei:Flag_of_Europe.svg" TargetMode="External"/><Relationship Id="rId9" Type="http://schemas.openxmlformats.org/officeDocument/2006/relationships/hyperlink" Target="https://pixabay.com/fr/drapeau-usa-drapeau-national-nation-16047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canlii.ca/t/2c375" TargetMode="External"/><Relationship Id="rId7" Type="http://schemas.openxmlformats.org/officeDocument/2006/relationships/hyperlink" Target="https://canlii.ca/t/j3dzs#par33" TargetMode="External"/><Relationship Id="rId2" Type="http://schemas.openxmlformats.org/officeDocument/2006/relationships/hyperlink" Target="https://canlii.ca/t/j45d0#par48" TargetMode="External"/><Relationship Id="rId1" Type="http://schemas.openxmlformats.org/officeDocument/2006/relationships/slideLayout" Target="../slideLayouts/slideLayout4.xml"/><Relationship Id="rId6" Type="http://schemas.openxmlformats.org/officeDocument/2006/relationships/hyperlink" Target="https://canlii.ca/t/hqnpq" TargetMode="External"/><Relationship Id="rId5" Type="http://schemas.openxmlformats.org/officeDocument/2006/relationships/hyperlink" Target="https://canlii.ca/t/hrp96" TargetMode="External"/><Relationship Id="rId4" Type="http://schemas.openxmlformats.org/officeDocument/2006/relationships/hyperlink" Target="https://canlii.ca/t/ftq93" TargetMode="External"/><Relationship Id="rId9" Type="http://schemas.openxmlformats.org/officeDocument/2006/relationships/hyperlink" Target="https://commons.wikimedia.org/wiki/File:Flag_of_Canada.pn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anlii.ca/t/2343c#par36" TargetMode="External"/><Relationship Id="rId2" Type="http://schemas.openxmlformats.org/officeDocument/2006/relationships/hyperlink" Target="https://canlii.ca/t/hrlfk" TargetMode="External"/><Relationship Id="rId1" Type="http://schemas.openxmlformats.org/officeDocument/2006/relationships/slideLayout" Target="../slideLayouts/slideLayout4.xml"/><Relationship Id="rId6" Type="http://schemas.openxmlformats.org/officeDocument/2006/relationships/hyperlink" Target="https://commons.wikimedia.org/wiki/File:Flag_of_Canada.png" TargetMode="External"/><Relationship Id="rId5" Type="http://schemas.openxmlformats.org/officeDocument/2006/relationships/image" Target="../media/image37.png"/><Relationship Id="rId4" Type="http://schemas.openxmlformats.org/officeDocument/2006/relationships/hyperlink" Target="https://www.canlii.org/en/on/onsc/doc/2016/2016onsc8050/2016onsc8050.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canlii.ca/t/1fr9c" TargetMode="External"/><Relationship Id="rId2" Type="http://schemas.openxmlformats.org/officeDocument/2006/relationships/hyperlink" Target="https://canlii.ca/t/1frq4" TargetMode="External"/><Relationship Id="rId1" Type="http://schemas.openxmlformats.org/officeDocument/2006/relationships/slideLayout" Target="../slideLayouts/slideLayout4.xml"/><Relationship Id="rId6" Type="http://schemas.openxmlformats.org/officeDocument/2006/relationships/hyperlink" Target="https://commons.wikimedia.org/wiki/File:Flag_of_Canada.png" TargetMode="External"/><Relationship Id="rId5" Type="http://schemas.openxmlformats.org/officeDocument/2006/relationships/image" Target="../media/image37.png"/><Relationship Id="rId4" Type="http://schemas.openxmlformats.org/officeDocument/2006/relationships/hyperlink" Target="https://canlii.ca/t/jtzlc#par17"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s://canlii.ca/t/1ct3l#par37" TargetMode="External"/><Relationship Id="rId3" Type="http://schemas.openxmlformats.org/officeDocument/2006/relationships/hyperlink" Target="https://canlii.ca/t/j1m35#par97" TargetMode="External"/><Relationship Id="rId7" Type="http://schemas.openxmlformats.org/officeDocument/2006/relationships/hyperlink" Target="https://canlii.ca/t/gh4h1#par199" TargetMode="External"/><Relationship Id="rId2" Type="http://schemas.openxmlformats.org/officeDocument/2006/relationships/hyperlink" Target="https://canlii.ca/t/1frq4" TargetMode="External"/><Relationship Id="rId1" Type="http://schemas.openxmlformats.org/officeDocument/2006/relationships/slideLayout" Target="../slideLayouts/slideLayout4.xml"/><Relationship Id="rId6" Type="http://schemas.openxmlformats.org/officeDocument/2006/relationships/hyperlink" Target="https://canlii.ca/t/1vt8g" TargetMode="External"/><Relationship Id="rId11" Type="http://schemas.openxmlformats.org/officeDocument/2006/relationships/hyperlink" Target="https://commons.wikimedia.org/wiki/File:Flag_of_Canada.png" TargetMode="External"/><Relationship Id="rId5" Type="http://schemas.openxmlformats.org/officeDocument/2006/relationships/hyperlink" Target="https://canlii.ca/t/hpvgk#par54" TargetMode="External"/><Relationship Id="rId10" Type="http://schemas.openxmlformats.org/officeDocument/2006/relationships/image" Target="../media/image37.png"/><Relationship Id="rId4" Type="http://schemas.openxmlformats.org/officeDocument/2006/relationships/hyperlink" Target="https://canlii.ca/t/jt977#par136" TargetMode="External"/><Relationship Id="rId9" Type="http://schemas.openxmlformats.org/officeDocument/2006/relationships/hyperlink" Target="https://canlii.ca/t/gn600#par46"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fr/drapeau-usa-drapeau-national-nation-160479/"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hyperlink" Target="https://canlii.ca/t/k81pt" TargetMode="External"/><Relationship Id="rId2" Type="http://schemas.openxmlformats.org/officeDocument/2006/relationships/hyperlink" Target="https://canlii.ca/t/hrlfk" TargetMode="External"/><Relationship Id="rId1" Type="http://schemas.openxmlformats.org/officeDocument/2006/relationships/slideLayout" Target="../slideLayouts/slideLayout4.xml"/><Relationship Id="rId5" Type="http://schemas.openxmlformats.org/officeDocument/2006/relationships/hyperlink" Target="https://commons.wikimedia.org/wiki/File:Flag_of_Canada.png" TargetMode="Externa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hyperlink" Target="http://www.qeb.co.uk/"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supremecourt.uk/cases/uksc-2021-0130"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hyperlink" Target="https://de.wikipedia.org/wiki/Datei:Flag_of_Europe.sv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bailii.org/ew/cases/EWFC/HCJ/2024/111.html" TargetMode="Externa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g"/></Relationships>
</file>

<file path=ppt/slides/_rels/slide9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96.xml.rels><?xml version="1.0" encoding="UTF-8" standalone="yes"?>
<Relationships xmlns="http://schemas.openxmlformats.org/package/2006/relationships"><Relationship Id="rId13" Type="http://schemas.openxmlformats.org/officeDocument/2006/relationships/hyperlink" Target="https://www.buchbauermcguire.com" TargetMode="External"/><Relationship Id="rId18" Type="http://schemas.openxmlformats.org/officeDocument/2006/relationships/image" Target="../media/image11.png"/><Relationship Id="rId26" Type="http://schemas.openxmlformats.org/officeDocument/2006/relationships/image" Target="../media/image15.png"/><Relationship Id="rId39" Type="http://schemas.openxmlformats.org/officeDocument/2006/relationships/image" Target="../media/image22.jpeg"/><Relationship Id="rId21" Type="http://schemas.openxmlformats.org/officeDocument/2006/relationships/hyperlink" Target="https://www.amsllp.com" TargetMode="External"/><Relationship Id="rId34" Type="http://schemas.openxmlformats.org/officeDocument/2006/relationships/image" Target="../media/image19.png"/><Relationship Id="rId42" Type="http://schemas.openxmlformats.org/officeDocument/2006/relationships/hyperlink" Target="https://www.vernerbrumley.com" TargetMode="External"/><Relationship Id="rId47" Type="http://schemas.openxmlformats.org/officeDocument/2006/relationships/image" Target="../media/image26.jpeg"/><Relationship Id="rId50" Type="http://schemas.openxmlformats.org/officeDocument/2006/relationships/image" Target="../media/image28.jpeg"/><Relationship Id="rId7" Type="http://schemas.openxmlformats.org/officeDocument/2006/relationships/hyperlink" Target="https://www.disclosureready.com" TargetMode="External"/><Relationship Id="rId2" Type="http://schemas.openxmlformats.org/officeDocument/2006/relationships/image" Target="../media/image3.png"/><Relationship Id="rId16" Type="http://schemas.openxmlformats.org/officeDocument/2006/relationships/image" Target="../media/image10.png"/><Relationship Id="rId29" Type="http://schemas.openxmlformats.org/officeDocument/2006/relationships/hyperlink" Target="https://www.cohenclairlans.com" TargetMode="External"/><Relationship Id="rId11" Type="http://schemas.openxmlformats.org/officeDocument/2006/relationships/hyperlink" Target="https://www.maddoxandgerock.com" TargetMode="External"/><Relationship Id="rId24" Type="http://schemas.openxmlformats.org/officeDocument/2006/relationships/image" Target="../media/image14.jpeg"/><Relationship Id="rId32" Type="http://schemas.openxmlformats.org/officeDocument/2006/relationships/image" Target="../media/image18.jpeg"/><Relationship Id="rId37" Type="http://schemas.openxmlformats.org/officeDocument/2006/relationships/image" Target="../media/image21.jpeg"/><Relationship Id="rId40" Type="http://schemas.openxmlformats.org/officeDocument/2006/relationships/hyperlink" Target="https://apicellalawgroup.com" TargetMode="External"/><Relationship Id="rId45" Type="http://schemas.openxmlformats.org/officeDocument/2006/relationships/image" Target="../media/image25.jpeg"/><Relationship Id="rId53" Type="http://schemas.openxmlformats.org/officeDocument/2006/relationships/image" Target="../media/image31.jpg"/><Relationship Id="rId5" Type="http://schemas.openxmlformats.org/officeDocument/2006/relationships/hyperlink" Target="https://www.casestatus.com" TargetMode="External"/><Relationship Id="rId10" Type="http://schemas.openxmlformats.org/officeDocument/2006/relationships/image" Target="../media/image7.jpeg"/><Relationship Id="rId19" Type="http://schemas.openxmlformats.org/officeDocument/2006/relationships/hyperlink" Target="https://www.gsrm.com" TargetMode="External"/><Relationship Id="rId31" Type="http://schemas.openxmlformats.org/officeDocument/2006/relationships/hyperlink" Target="https://www.kdlaw.org" TargetMode="External"/><Relationship Id="rId44" Type="http://schemas.openxmlformats.org/officeDocument/2006/relationships/hyperlink" Target="https://www.goldschmidtgenovese.com" TargetMode="External"/><Relationship Id="rId52" Type="http://schemas.openxmlformats.org/officeDocument/2006/relationships/image" Target="../media/image30.png"/><Relationship Id="rId4" Type="http://schemas.openxmlformats.org/officeDocument/2006/relationships/image" Target="../media/image4.jpeg"/><Relationship Id="rId9" Type="http://schemas.openxmlformats.org/officeDocument/2006/relationships/hyperlink" Target="http://wilmingtontrust.com" TargetMode="External"/><Relationship Id="rId14" Type="http://schemas.openxmlformats.org/officeDocument/2006/relationships/image" Target="../media/image9.jpeg"/><Relationship Id="rId22" Type="http://schemas.openxmlformats.org/officeDocument/2006/relationships/image" Target="../media/image13.jpeg"/><Relationship Id="rId27" Type="http://schemas.openxmlformats.org/officeDocument/2006/relationships/hyperlink" Target="https://cmfb.com" TargetMode="External"/><Relationship Id="rId30" Type="http://schemas.openxmlformats.org/officeDocument/2006/relationships/image" Target="../media/image17.jpeg"/><Relationship Id="rId35" Type="http://schemas.openxmlformats.org/officeDocument/2006/relationships/hyperlink" Target="https://www.newedgewealth.com" TargetMode="External"/><Relationship Id="rId43" Type="http://schemas.openxmlformats.org/officeDocument/2006/relationships/image" Target="../media/image24.png"/><Relationship Id="rId48" Type="http://schemas.openxmlformats.org/officeDocument/2006/relationships/hyperlink" Target="http://www.archerinventory.com" TargetMode="External"/><Relationship Id="rId8" Type="http://schemas.openxmlformats.org/officeDocument/2006/relationships/image" Target="../media/image6.png"/><Relationship Id="rId51" Type="http://schemas.openxmlformats.org/officeDocument/2006/relationships/image" Target="../media/image29.jpeg"/><Relationship Id="rId3" Type="http://schemas.openxmlformats.org/officeDocument/2006/relationships/hyperlink" Target="http://www.homrichberg.com" TargetMode="External"/><Relationship Id="rId12" Type="http://schemas.openxmlformats.org/officeDocument/2006/relationships/image" Target="../media/image8.jpeg"/><Relationship Id="rId17" Type="http://schemas.openxmlformats.org/officeDocument/2006/relationships/hyperlink" Target="https://scklawct.com" TargetMode="External"/><Relationship Id="rId25" Type="http://schemas.openxmlformats.org/officeDocument/2006/relationships/hyperlink" Target="https://www.libra-avocats.com/en/" TargetMode="External"/><Relationship Id="rId33" Type="http://schemas.openxmlformats.org/officeDocument/2006/relationships/hyperlink" Target="https://www.divorcelawyer.com" TargetMode="External"/><Relationship Id="rId38" Type="http://schemas.openxmlformats.org/officeDocument/2006/relationships/hyperlink" Target="https://boulbyweinberg.com" TargetMode="External"/><Relationship Id="rId46" Type="http://schemas.openxmlformats.org/officeDocument/2006/relationships/hyperlink" Target="https://www.davisfriedman.com" TargetMode="External"/><Relationship Id="rId20" Type="http://schemas.openxmlformats.org/officeDocument/2006/relationships/image" Target="../media/image12.jpeg"/><Relationship Id="rId41" Type="http://schemas.openxmlformats.org/officeDocument/2006/relationships/image" Target="../media/image23.jpeg"/><Relationship Id="rId54"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hyperlink" Target="http://www.thenghgroup.com" TargetMode="External"/><Relationship Id="rId23" Type="http://schemas.openxmlformats.org/officeDocument/2006/relationships/hyperlink" Target="https://wsmfamily.com" TargetMode="External"/><Relationship Id="rId28" Type="http://schemas.openxmlformats.org/officeDocument/2006/relationships/image" Target="../media/image16.png"/><Relationship Id="rId36" Type="http://schemas.openxmlformats.org/officeDocument/2006/relationships/image" Target="../media/image20.png"/><Relationship Id="rId4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455137B-D195-9AFC-791B-5A12F77925F5}"/>
              </a:ext>
            </a:extLst>
          </p:cNvPr>
          <p:cNvSpPr/>
          <p:nvPr/>
        </p:nvSpPr>
        <p:spPr>
          <a:xfrm>
            <a:off x="0" y="1"/>
            <a:ext cx="12192000" cy="1014090"/>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6661579" y="2852842"/>
            <a:ext cx="2137564" cy="822962"/>
          </a:xfrm>
          <a:custGeom>
            <a:avLst/>
            <a:gdLst/>
            <a:ahLst/>
            <a:cxnLst/>
            <a:rect l="l" t="t" r="r" b="b"/>
            <a:pathLst>
              <a:path w="3206346" h="1234443">
                <a:moveTo>
                  <a:pt x="0" y="0"/>
                </a:moveTo>
                <a:lnTo>
                  <a:pt x="3206346" y="0"/>
                </a:lnTo>
                <a:lnTo>
                  <a:pt x="3206346" y="1234444"/>
                </a:lnTo>
                <a:lnTo>
                  <a:pt x="0" y="1234444"/>
                </a:lnTo>
                <a:lnTo>
                  <a:pt x="0" y="0"/>
                </a:lnTo>
                <a:close/>
              </a:path>
            </a:pathLst>
          </a:custGeom>
          <a:blipFill>
            <a:blip r:embed="rId2"/>
            <a:stretch>
              <a:fillRect/>
            </a:stretch>
          </a:blipFill>
        </p:spPr>
        <p:txBody>
          <a:bodyPr/>
          <a:lstStyle/>
          <a:p>
            <a:endParaRPr lang="en-US"/>
          </a:p>
        </p:txBody>
      </p:sp>
      <p:sp>
        <p:nvSpPr>
          <p:cNvPr id="3" name="Freeform 3">
            <a:hlinkClick r:id="rId3" tooltip="http://www.homrichberg.com"/>
          </p:cNvPr>
          <p:cNvSpPr/>
          <p:nvPr/>
        </p:nvSpPr>
        <p:spPr>
          <a:xfrm>
            <a:off x="8742671" y="2875510"/>
            <a:ext cx="1448023" cy="744284"/>
          </a:xfrm>
          <a:custGeom>
            <a:avLst/>
            <a:gdLst/>
            <a:ahLst/>
            <a:cxnLst/>
            <a:rect l="l" t="t" r="r" b="b"/>
            <a:pathLst>
              <a:path w="2172035" h="1116426">
                <a:moveTo>
                  <a:pt x="0" y="0"/>
                </a:moveTo>
                <a:lnTo>
                  <a:pt x="2172036" y="0"/>
                </a:lnTo>
                <a:lnTo>
                  <a:pt x="2172036" y="1116426"/>
                </a:lnTo>
                <a:lnTo>
                  <a:pt x="0" y="1116426"/>
                </a:lnTo>
                <a:lnTo>
                  <a:pt x="0" y="0"/>
                </a:lnTo>
                <a:close/>
              </a:path>
            </a:pathLst>
          </a:custGeom>
          <a:blipFill>
            <a:blip r:embed="rId4"/>
            <a:stretch>
              <a:fillRect/>
            </a:stretch>
          </a:blipFill>
        </p:spPr>
        <p:txBody>
          <a:bodyPr/>
          <a:lstStyle/>
          <a:p>
            <a:endParaRPr lang="en-US"/>
          </a:p>
        </p:txBody>
      </p:sp>
      <p:sp>
        <p:nvSpPr>
          <p:cNvPr id="4" name="Freeform 4">
            <a:hlinkClick r:id="rId5" tooltip="https://www.casestatus.com"/>
          </p:cNvPr>
          <p:cNvSpPr/>
          <p:nvPr/>
        </p:nvSpPr>
        <p:spPr>
          <a:xfrm>
            <a:off x="10539887" y="3759051"/>
            <a:ext cx="1530243" cy="766141"/>
          </a:xfrm>
          <a:custGeom>
            <a:avLst/>
            <a:gdLst/>
            <a:ahLst/>
            <a:cxnLst/>
            <a:rect l="l" t="t" r="r" b="b"/>
            <a:pathLst>
              <a:path w="2295364" h="1149212">
                <a:moveTo>
                  <a:pt x="0" y="0"/>
                </a:moveTo>
                <a:lnTo>
                  <a:pt x="2295363" y="0"/>
                </a:lnTo>
                <a:lnTo>
                  <a:pt x="2295363" y="1149212"/>
                </a:lnTo>
                <a:lnTo>
                  <a:pt x="0" y="1149212"/>
                </a:lnTo>
                <a:lnTo>
                  <a:pt x="0" y="0"/>
                </a:lnTo>
                <a:close/>
              </a:path>
            </a:pathLst>
          </a:custGeom>
          <a:blipFill>
            <a:blip r:embed="rId6"/>
            <a:stretch>
              <a:fillRect/>
            </a:stretch>
          </a:blipFill>
        </p:spPr>
        <p:txBody>
          <a:bodyPr/>
          <a:lstStyle/>
          <a:p>
            <a:endParaRPr lang="en-US"/>
          </a:p>
        </p:txBody>
      </p:sp>
      <p:sp>
        <p:nvSpPr>
          <p:cNvPr id="5" name="Freeform 5">
            <a:hlinkClick r:id="rId7" tooltip="https://www.disclosureready.com"/>
          </p:cNvPr>
          <p:cNvSpPr/>
          <p:nvPr/>
        </p:nvSpPr>
        <p:spPr>
          <a:xfrm>
            <a:off x="10348038" y="3109718"/>
            <a:ext cx="1613473" cy="427571"/>
          </a:xfrm>
          <a:custGeom>
            <a:avLst/>
            <a:gdLst/>
            <a:ahLst/>
            <a:cxnLst/>
            <a:rect l="l" t="t" r="r" b="b"/>
            <a:pathLst>
              <a:path w="2420210" h="641356">
                <a:moveTo>
                  <a:pt x="0" y="0"/>
                </a:moveTo>
                <a:lnTo>
                  <a:pt x="2420210" y="0"/>
                </a:lnTo>
                <a:lnTo>
                  <a:pt x="2420210" y="641356"/>
                </a:lnTo>
                <a:lnTo>
                  <a:pt x="0" y="641356"/>
                </a:lnTo>
                <a:lnTo>
                  <a:pt x="0" y="0"/>
                </a:lnTo>
                <a:close/>
              </a:path>
            </a:pathLst>
          </a:custGeom>
          <a:blipFill>
            <a:blip r:embed="rId8"/>
            <a:stretch>
              <a:fillRect/>
            </a:stretch>
          </a:blipFill>
        </p:spPr>
        <p:txBody>
          <a:bodyPr/>
          <a:lstStyle/>
          <a:p>
            <a:endParaRPr lang="en-US"/>
          </a:p>
        </p:txBody>
      </p:sp>
      <p:sp>
        <p:nvSpPr>
          <p:cNvPr id="6" name="Freeform 6">
            <a:hlinkClick r:id="rId9" tooltip="http://wilmingtontrust.com"/>
          </p:cNvPr>
          <p:cNvSpPr/>
          <p:nvPr/>
        </p:nvSpPr>
        <p:spPr>
          <a:xfrm>
            <a:off x="436928" y="4191808"/>
            <a:ext cx="2004895" cy="370905"/>
          </a:xfrm>
          <a:custGeom>
            <a:avLst/>
            <a:gdLst/>
            <a:ahLst/>
            <a:cxnLst/>
            <a:rect l="l" t="t" r="r" b="b"/>
            <a:pathLst>
              <a:path w="3007342" h="556358">
                <a:moveTo>
                  <a:pt x="0" y="0"/>
                </a:moveTo>
                <a:lnTo>
                  <a:pt x="3007342" y="0"/>
                </a:lnTo>
                <a:lnTo>
                  <a:pt x="3007342" y="556358"/>
                </a:lnTo>
                <a:lnTo>
                  <a:pt x="0" y="556358"/>
                </a:lnTo>
                <a:lnTo>
                  <a:pt x="0" y="0"/>
                </a:lnTo>
                <a:close/>
              </a:path>
            </a:pathLst>
          </a:custGeom>
          <a:blipFill>
            <a:blip r:embed="rId10"/>
            <a:stretch>
              <a:fillRect/>
            </a:stretch>
          </a:blipFill>
        </p:spPr>
        <p:txBody>
          <a:bodyPr/>
          <a:lstStyle/>
          <a:p>
            <a:endParaRPr lang="en-US"/>
          </a:p>
        </p:txBody>
      </p:sp>
      <p:sp>
        <p:nvSpPr>
          <p:cNvPr id="7" name="Freeform 7">
            <a:hlinkClick r:id="rId11" tooltip="https://www.maddoxandgerock.com"/>
          </p:cNvPr>
          <p:cNvSpPr/>
          <p:nvPr/>
        </p:nvSpPr>
        <p:spPr>
          <a:xfrm>
            <a:off x="2952111" y="4000707"/>
            <a:ext cx="706267" cy="790749"/>
          </a:xfrm>
          <a:custGeom>
            <a:avLst/>
            <a:gdLst/>
            <a:ahLst/>
            <a:cxnLst/>
            <a:rect l="l" t="t" r="r" b="b"/>
            <a:pathLst>
              <a:path w="1059400" h="1186123">
                <a:moveTo>
                  <a:pt x="0" y="0"/>
                </a:moveTo>
                <a:lnTo>
                  <a:pt x="1059401" y="0"/>
                </a:lnTo>
                <a:lnTo>
                  <a:pt x="1059401" y="1186123"/>
                </a:lnTo>
                <a:lnTo>
                  <a:pt x="0" y="1186123"/>
                </a:lnTo>
                <a:lnTo>
                  <a:pt x="0" y="0"/>
                </a:lnTo>
                <a:close/>
              </a:path>
            </a:pathLst>
          </a:custGeom>
          <a:blipFill>
            <a:blip r:embed="rId12"/>
            <a:stretch>
              <a:fillRect/>
            </a:stretch>
          </a:blipFill>
        </p:spPr>
        <p:txBody>
          <a:bodyPr/>
          <a:lstStyle/>
          <a:p>
            <a:endParaRPr lang="en-US"/>
          </a:p>
        </p:txBody>
      </p:sp>
      <p:sp>
        <p:nvSpPr>
          <p:cNvPr id="8" name="Freeform 8">
            <a:hlinkClick r:id="rId13" tooltip="https://www.buchbauermcguire.com"/>
          </p:cNvPr>
          <p:cNvSpPr/>
          <p:nvPr/>
        </p:nvSpPr>
        <p:spPr>
          <a:xfrm>
            <a:off x="4166379" y="4023707"/>
            <a:ext cx="1106949" cy="744749"/>
          </a:xfrm>
          <a:custGeom>
            <a:avLst/>
            <a:gdLst/>
            <a:ahLst/>
            <a:cxnLst/>
            <a:rect l="l" t="t" r="r" b="b"/>
            <a:pathLst>
              <a:path w="1660423" h="1117123">
                <a:moveTo>
                  <a:pt x="0" y="0"/>
                </a:moveTo>
                <a:lnTo>
                  <a:pt x="1660423" y="0"/>
                </a:lnTo>
                <a:lnTo>
                  <a:pt x="1660423" y="1117123"/>
                </a:lnTo>
                <a:lnTo>
                  <a:pt x="0" y="1117123"/>
                </a:lnTo>
                <a:lnTo>
                  <a:pt x="0" y="0"/>
                </a:lnTo>
                <a:close/>
              </a:path>
            </a:pathLst>
          </a:custGeom>
          <a:blipFill>
            <a:blip r:embed="rId14"/>
            <a:stretch>
              <a:fillRect/>
            </a:stretch>
          </a:blipFill>
        </p:spPr>
        <p:txBody>
          <a:bodyPr/>
          <a:lstStyle/>
          <a:p>
            <a:endParaRPr lang="en-US"/>
          </a:p>
        </p:txBody>
      </p:sp>
      <p:sp>
        <p:nvSpPr>
          <p:cNvPr id="9" name="Freeform 9">
            <a:hlinkClick r:id="rId15" tooltip="http://www.thenghgroup.com"/>
          </p:cNvPr>
          <p:cNvSpPr/>
          <p:nvPr/>
        </p:nvSpPr>
        <p:spPr>
          <a:xfrm>
            <a:off x="9092983" y="3854888"/>
            <a:ext cx="1213174" cy="808351"/>
          </a:xfrm>
          <a:custGeom>
            <a:avLst/>
            <a:gdLst/>
            <a:ahLst/>
            <a:cxnLst/>
            <a:rect l="l" t="t" r="r" b="b"/>
            <a:pathLst>
              <a:path w="1819761" h="1212527">
                <a:moveTo>
                  <a:pt x="0" y="0"/>
                </a:moveTo>
                <a:lnTo>
                  <a:pt x="1819761" y="0"/>
                </a:lnTo>
                <a:lnTo>
                  <a:pt x="1819761" y="1212527"/>
                </a:lnTo>
                <a:lnTo>
                  <a:pt x="0" y="1212527"/>
                </a:lnTo>
                <a:lnTo>
                  <a:pt x="0" y="0"/>
                </a:lnTo>
                <a:close/>
              </a:path>
            </a:pathLst>
          </a:custGeom>
          <a:blipFill>
            <a:blip r:embed="rId16"/>
            <a:stretch>
              <a:fillRect/>
            </a:stretch>
          </a:blipFill>
        </p:spPr>
        <p:txBody>
          <a:bodyPr/>
          <a:lstStyle/>
          <a:p>
            <a:endParaRPr lang="en-US"/>
          </a:p>
        </p:txBody>
      </p:sp>
      <p:sp>
        <p:nvSpPr>
          <p:cNvPr id="10" name="Freeform 10">
            <a:hlinkClick r:id="rId17" tooltip="https://scklawct.com"/>
          </p:cNvPr>
          <p:cNvSpPr/>
          <p:nvPr/>
        </p:nvSpPr>
        <p:spPr>
          <a:xfrm>
            <a:off x="5652522" y="4027200"/>
            <a:ext cx="1877677" cy="694741"/>
          </a:xfrm>
          <a:custGeom>
            <a:avLst/>
            <a:gdLst/>
            <a:ahLst/>
            <a:cxnLst/>
            <a:rect l="l" t="t" r="r" b="b"/>
            <a:pathLst>
              <a:path w="2816515" h="1042111">
                <a:moveTo>
                  <a:pt x="0" y="0"/>
                </a:moveTo>
                <a:lnTo>
                  <a:pt x="2816515" y="0"/>
                </a:lnTo>
                <a:lnTo>
                  <a:pt x="2816515" y="1042110"/>
                </a:lnTo>
                <a:lnTo>
                  <a:pt x="0" y="1042110"/>
                </a:lnTo>
                <a:lnTo>
                  <a:pt x="0" y="0"/>
                </a:lnTo>
                <a:close/>
              </a:path>
            </a:pathLst>
          </a:custGeom>
          <a:blipFill>
            <a:blip r:embed="rId18"/>
            <a:stretch>
              <a:fillRect/>
            </a:stretch>
          </a:blipFill>
        </p:spPr>
        <p:txBody>
          <a:bodyPr/>
          <a:lstStyle/>
          <a:p>
            <a:endParaRPr lang="en-US"/>
          </a:p>
        </p:txBody>
      </p:sp>
      <p:sp>
        <p:nvSpPr>
          <p:cNvPr id="11" name="Freeform 11">
            <a:hlinkClick r:id="rId19" tooltip="https://www.gsrm.com"/>
          </p:cNvPr>
          <p:cNvSpPr/>
          <p:nvPr/>
        </p:nvSpPr>
        <p:spPr>
          <a:xfrm>
            <a:off x="7571939" y="3925483"/>
            <a:ext cx="1304049" cy="786569"/>
          </a:xfrm>
          <a:custGeom>
            <a:avLst/>
            <a:gdLst/>
            <a:ahLst/>
            <a:cxnLst/>
            <a:rect l="l" t="t" r="r" b="b"/>
            <a:pathLst>
              <a:path w="1956073" h="1179853">
                <a:moveTo>
                  <a:pt x="0" y="0"/>
                </a:moveTo>
                <a:lnTo>
                  <a:pt x="1956072" y="0"/>
                </a:lnTo>
                <a:lnTo>
                  <a:pt x="1956072" y="1179853"/>
                </a:lnTo>
                <a:lnTo>
                  <a:pt x="0" y="1179853"/>
                </a:lnTo>
                <a:lnTo>
                  <a:pt x="0" y="0"/>
                </a:lnTo>
                <a:close/>
              </a:path>
            </a:pathLst>
          </a:custGeom>
          <a:blipFill>
            <a:blip r:embed="rId20"/>
            <a:stretch>
              <a:fillRect/>
            </a:stretch>
          </a:blipFill>
        </p:spPr>
        <p:txBody>
          <a:bodyPr/>
          <a:lstStyle/>
          <a:p>
            <a:endParaRPr lang="en-US"/>
          </a:p>
        </p:txBody>
      </p:sp>
      <p:sp>
        <p:nvSpPr>
          <p:cNvPr id="12" name="Freeform 12">
            <a:hlinkClick r:id="rId21" tooltip="https://www.amsllp.com"/>
          </p:cNvPr>
          <p:cNvSpPr/>
          <p:nvPr/>
        </p:nvSpPr>
        <p:spPr>
          <a:xfrm>
            <a:off x="4416443" y="2981184"/>
            <a:ext cx="2164138" cy="684637"/>
          </a:xfrm>
          <a:custGeom>
            <a:avLst/>
            <a:gdLst/>
            <a:ahLst/>
            <a:cxnLst/>
            <a:rect l="l" t="t" r="r" b="b"/>
            <a:pathLst>
              <a:path w="3724147" h="1139615">
                <a:moveTo>
                  <a:pt x="0" y="0"/>
                </a:moveTo>
                <a:lnTo>
                  <a:pt x="3724147" y="0"/>
                </a:lnTo>
                <a:lnTo>
                  <a:pt x="3724147" y="1139615"/>
                </a:lnTo>
                <a:lnTo>
                  <a:pt x="0" y="1139615"/>
                </a:lnTo>
                <a:lnTo>
                  <a:pt x="0" y="0"/>
                </a:lnTo>
                <a:close/>
              </a:path>
            </a:pathLst>
          </a:custGeom>
          <a:blipFill>
            <a:blip r:embed="rId22"/>
            <a:stretch>
              <a:fillRect/>
            </a:stretch>
          </a:blipFill>
        </p:spPr>
        <p:txBody>
          <a:bodyPr/>
          <a:lstStyle/>
          <a:p>
            <a:endParaRPr lang="en-US"/>
          </a:p>
        </p:txBody>
      </p:sp>
      <p:sp>
        <p:nvSpPr>
          <p:cNvPr id="13" name="Freeform 13">
            <a:hlinkClick r:id="rId23" tooltip="https://wsmfamily.com"/>
          </p:cNvPr>
          <p:cNvSpPr/>
          <p:nvPr/>
        </p:nvSpPr>
        <p:spPr>
          <a:xfrm>
            <a:off x="3799460" y="5026071"/>
            <a:ext cx="1425559" cy="475186"/>
          </a:xfrm>
          <a:custGeom>
            <a:avLst/>
            <a:gdLst/>
            <a:ahLst/>
            <a:cxnLst/>
            <a:rect l="l" t="t" r="r" b="b"/>
            <a:pathLst>
              <a:path w="2138338" h="712779">
                <a:moveTo>
                  <a:pt x="0" y="0"/>
                </a:moveTo>
                <a:lnTo>
                  <a:pt x="2138338" y="0"/>
                </a:lnTo>
                <a:lnTo>
                  <a:pt x="2138338" y="712780"/>
                </a:lnTo>
                <a:lnTo>
                  <a:pt x="0" y="712780"/>
                </a:lnTo>
                <a:lnTo>
                  <a:pt x="0" y="0"/>
                </a:lnTo>
                <a:close/>
              </a:path>
            </a:pathLst>
          </a:custGeom>
          <a:blipFill>
            <a:blip r:embed="rId24"/>
            <a:stretch>
              <a:fillRect/>
            </a:stretch>
          </a:blipFill>
        </p:spPr>
        <p:txBody>
          <a:bodyPr/>
          <a:lstStyle/>
          <a:p>
            <a:endParaRPr lang="en-US"/>
          </a:p>
        </p:txBody>
      </p:sp>
      <p:sp>
        <p:nvSpPr>
          <p:cNvPr id="14" name="Freeform 14">
            <a:hlinkClick r:id="rId25" tooltip="https://www.libra-avocats.com/en/"/>
          </p:cNvPr>
          <p:cNvSpPr/>
          <p:nvPr/>
        </p:nvSpPr>
        <p:spPr>
          <a:xfrm>
            <a:off x="3668166" y="5895552"/>
            <a:ext cx="1348066" cy="520087"/>
          </a:xfrm>
          <a:custGeom>
            <a:avLst/>
            <a:gdLst/>
            <a:ahLst/>
            <a:cxnLst/>
            <a:rect l="l" t="t" r="r" b="b"/>
            <a:pathLst>
              <a:path w="2022099" h="780131">
                <a:moveTo>
                  <a:pt x="0" y="0"/>
                </a:moveTo>
                <a:lnTo>
                  <a:pt x="2022100" y="0"/>
                </a:lnTo>
                <a:lnTo>
                  <a:pt x="2022100" y="780131"/>
                </a:lnTo>
                <a:lnTo>
                  <a:pt x="0" y="780131"/>
                </a:lnTo>
                <a:lnTo>
                  <a:pt x="0" y="0"/>
                </a:lnTo>
                <a:close/>
              </a:path>
            </a:pathLst>
          </a:custGeom>
          <a:blipFill>
            <a:blip r:embed="rId26"/>
            <a:stretch>
              <a:fillRect/>
            </a:stretch>
          </a:blipFill>
        </p:spPr>
        <p:txBody>
          <a:bodyPr/>
          <a:lstStyle/>
          <a:p>
            <a:endParaRPr lang="en-US"/>
          </a:p>
        </p:txBody>
      </p:sp>
      <p:sp>
        <p:nvSpPr>
          <p:cNvPr id="15" name="Freeform 15">
            <a:hlinkClick r:id="rId27" tooltip="https://cmfb.com"/>
          </p:cNvPr>
          <p:cNvSpPr/>
          <p:nvPr/>
        </p:nvSpPr>
        <p:spPr>
          <a:xfrm>
            <a:off x="1814670" y="5101340"/>
            <a:ext cx="1622525" cy="300512"/>
          </a:xfrm>
          <a:custGeom>
            <a:avLst/>
            <a:gdLst/>
            <a:ahLst/>
            <a:cxnLst/>
            <a:rect l="l" t="t" r="r" b="b"/>
            <a:pathLst>
              <a:path w="2433788" h="450768">
                <a:moveTo>
                  <a:pt x="0" y="0"/>
                </a:moveTo>
                <a:lnTo>
                  <a:pt x="2433788" y="0"/>
                </a:lnTo>
                <a:lnTo>
                  <a:pt x="2433788" y="450768"/>
                </a:lnTo>
                <a:lnTo>
                  <a:pt x="0" y="450768"/>
                </a:lnTo>
                <a:lnTo>
                  <a:pt x="0" y="0"/>
                </a:lnTo>
                <a:close/>
              </a:path>
            </a:pathLst>
          </a:custGeom>
          <a:blipFill>
            <a:blip r:embed="rId28"/>
            <a:stretch>
              <a:fillRect/>
            </a:stretch>
          </a:blipFill>
        </p:spPr>
        <p:txBody>
          <a:bodyPr/>
          <a:lstStyle/>
          <a:p>
            <a:endParaRPr lang="en-US"/>
          </a:p>
        </p:txBody>
      </p:sp>
      <p:sp>
        <p:nvSpPr>
          <p:cNvPr id="16" name="Freeform 16">
            <a:hlinkClick r:id="rId29" tooltip="https://www.cohenclairlans.com"/>
          </p:cNvPr>
          <p:cNvSpPr/>
          <p:nvPr/>
        </p:nvSpPr>
        <p:spPr>
          <a:xfrm>
            <a:off x="5662184" y="5053021"/>
            <a:ext cx="1464825" cy="461409"/>
          </a:xfrm>
          <a:custGeom>
            <a:avLst/>
            <a:gdLst/>
            <a:ahLst/>
            <a:cxnLst/>
            <a:rect l="l" t="t" r="r" b="b"/>
            <a:pathLst>
              <a:path w="2197238" h="692113">
                <a:moveTo>
                  <a:pt x="0" y="0"/>
                </a:moveTo>
                <a:lnTo>
                  <a:pt x="2197238" y="0"/>
                </a:lnTo>
                <a:lnTo>
                  <a:pt x="2197238" y="692114"/>
                </a:lnTo>
                <a:lnTo>
                  <a:pt x="0" y="692114"/>
                </a:lnTo>
                <a:lnTo>
                  <a:pt x="0" y="0"/>
                </a:lnTo>
                <a:close/>
              </a:path>
            </a:pathLst>
          </a:custGeom>
          <a:blipFill>
            <a:blip r:embed="rId30"/>
            <a:stretch>
              <a:fillRect/>
            </a:stretch>
          </a:blipFill>
        </p:spPr>
        <p:txBody>
          <a:bodyPr/>
          <a:lstStyle/>
          <a:p>
            <a:endParaRPr lang="en-US"/>
          </a:p>
        </p:txBody>
      </p:sp>
      <p:sp>
        <p:nvSpPr>
          <p:cNvPr id="17" name="Freeform 17">
            <a:hlinkClick r:id="rId31" tooltip="https://www.kdlaw.org"/>
          </p:cNvPr>
          <p:cNvSpPr/>
          <p:nvPr/>
        </p:nvSpPr>
        <p:spPr>
          <a:xfrm>
            <a:off x="1871876" y="5838887"/>
            <a:ext cx="1510756" cy="595489"/>
          </a:xfrm>
          <a:custGeom>
            <a:avLst/>
            <a:gdLst/>
            <a:ahLst/>
            <a:cxnLst/>
            <a:rect l="l" t="t" r="r" b="b"/>
            <a:pathLst>
              <a:path w="2266134" h="893234">
                <a:moveTo>
                  <a:pt x="0" y="0"/>
                </a:moveTo>
                <a:lnTo>
                  <a:pt x="2266133" y="0"/>
                </a:lnTo>
                <a:lnTo>
                  <a:pt x="2266133" y="893234"/>
                </a:lnTo>
                <a:lnTo>
                  <a:pt x="0" y="893234"/>
                </a:lnTo>
                <a:lnTo>
                  <a:pt x="0" y="0"/>
                </a:lnTo>
                <a:close/>
              </a:path>
            </a:pathLst>
          </a:custGeom>
          <a:blipFill>
            <a:blip r:embed="rId32"/>
            <a:stretch>
              <a:fillRect/>
            </a:stretch>
          </a:blipFill>
        </p:spPr>
        <p:txBody>
          <a:bodyPr/>
          <a:lstStyle/>
          <a:p>
            <a:endParaRPr lang="en-US"/>
          </a:p>
        </p:txBody>
      </p:sp>
      <p:sp>
        <p:nvSpPr>
          <p:cNvPr id="18" name="Freeform 18">
            <a:hlinkClick r:id="rId33" tooltip="https://www.divorcelawyer.com"/>
          </p:cNvPr>
          <p:cNvSpPr/>
          <p:nvPr/>
        </p:nvSpPr>
        <p:spPr>
          <a:xfrm>
            <a:off x="7015402" y="2100475"/>
            <a:ext cx="4233057" cy="668029"/>
          </a:xfrm>
          <a:custGeom>
            <a:avLst/>
            <a:gdLst/>
            <a:ahLst/>
            <a:cxnLst/>
            <a:rect l="l" t="t" r="r" b="b"/>
            <a:pathLst>
              <a:path w="6349585" h="1002044">
                <a:moveTo>
                  <a:pt x="0" y="0"/>
                </a:moveTo>
                <a:lnTo>
                  <a:pt x="6349585" y="0"/>
                </a:lnTo>
                <a:lnTo>
                  <a:pt x="6349585" y="1002043"/>
                </a:lnTo>
                <a:lnTo>
                  <a:pt x="0" y="1002043"/>
                </a:lnTo>
                <a:lnTo>
                  <a:pt x="0" y="0"/>
                </a:lnTo>
                <a:close/>
              </a:path>
            </a:pathLst>
          </a:custGeom>
          <a:blipFill>
            <a:blip r:embed="rId34"/>
            <a:stretch>
              <a:fillRect/>
            </a:stretch>
          </a:blipFill>
        </p:spPr>
        <p:txBody>
          <a:bodyPr/>
          <a:lstStyle/>
          <a:p>
            <a:endParaRPr lang="en-US"/>
          </a:p>
        </p:txBody>
      </p:sp>
      <p:sp>
        <p:nvSpPr>
          <p:cNvPr id="19" name="Freeform 19">
            <a:hlinkClick r:id="rId35" tooltip="https://www.newedgewealth.com"/>
          </p:cNvPr>
          <p:cNvSpPr/>
          <p:nvPr/>
        </p:nvSpPr>
        <p:spPr>
          <a:xfrm>
            <a:off x="534279" y="3194419"/>
            <a:ext cx="1658375" cy="491985"/>
          </a:xfrm>
          <a:custGeom>
            <a:avLst/>
            <a:gdLst/>
            <a:ahLst/>
            <a:cxnLst/>
            <a:rect l="l" t="t" r="r" b="b"/>
            <a:pathLst>
              <a:path w="2487562" h="737977">
                <a:moveTo>
                  <a:pt x="0" y="0"/>
                </a:moveTo>
                <a:lnTo>
                  <a:pt x="2487563" y="0"/>
                </a:lnTo>
                <a:lnTo>
                  <a:pt x="2487563" y="737977"/>
                </a:lnTo>
                <a:lnTo>
                  <a:pt x="0" y="737977"/>
                </a:lnTo>
                <a:lnTo>
                  <a:pt x="0" y="0"/>
                </a:lnTo>
                <a:close/>
              </a:path>
            </a:pathLst>
          </a:custGeom>
          <a:blipFill>
            <a:blip r:embed="rId36"/>
            <a:stretch>
              <a:fillRect/>
            </a:stretch>
          </a:blipFill>
        </p:spPr>
        <p:txBody>
          <a:bodyPr/>
          <a:lstStyle/>
          <a:p>
            <a:endParaRPr lang="en-US"/>
          </a:p>
        </p:txBody>
      </p:sp>
      <p:sp>
        <p:nvSpPr>
          <p:cNvPr id="20" name="Freeform 20"/>
          <p:cNvSpPr/>
          <p:nvPr/>
        </p:nvSpPr>
        <p:spPr>
          <a:xfrm>
            <a:off x="2572531" y="3074681"/>
            <a:ext cx="1762915" cy="554731"/>
          </a:xfrm>
          <a:custGeom>
            <a:avLst/>
            <a:gdLst/>
            <a:ahLst/>
            <a:cxnLst/>
            <a:rect l="l" t="t" r="r" b="b"/>
            <a:pathLst>
              <a:path w="2644372" h="832096">
                <a:moveTo>
                  <a:pt x="0" y="0"/>
                </a:moveTo>
                <a:lnTo>
                  <a:pt x="2644372" y="0"/>
                </a:lnTo>
                <a:lnTo>
                  <a:pt x="2644372" y="832096"/>
                </a:lnTo>
                <a:lnTo>
                  <a:pt x="0" y="832096"/>
                </a:lnTo>
                <a:lnTo>
                  <a:pt x="0" y="0"/>
                </a:lnTo>
                <a:close/>
              </a:path>
            </a:pathLst>
          </a:custGeom>
          <a:blipFill>
            <a:blip r:embed="rId37"/>
            <a:stretch>
              <a:fillRect/>
            </a:stretch>
          </a:blipFill>
        </p:spPr>
        <p:txBody>
          <a:bodyPr/>
          <a:lstStyle/>
          <a:p>
            <a:endParaRPr lang="en-US"/>
          </a:p>
        </p:txBody>
      </p:sp>
      <p:sp>
        <p:nvSpPr>
          <p:cNvPr id="21" name="Freeform 21">
            <a:hlinkClick r:id="rId38" tooltip="https://boulbyweinberg.com"/>
          </p:cNvPr>
          <p:cNvSpPr/>
          <p:nvPr/>
        </p:nvSpPr>
        <p:spPr>
          <a:xfrm>
            <a:off x="7657560" y="4830923"/>
            <a:ext cx="1046617" cy="816485"/>
          </a:xfrm>
          <a:custGeom>
            <a:avLst/>
            <a:gdLst/>
            <a:ahLst/>
            <a:cxnLst/>
            <a:rect l="l" t="t" r="r" b="b"/>
            <a:pathLst>
              <a:path w="1569926" h="1224728">
                <a:moveTo>
                  <a:pt x="0" y="0"/>
                </a:moveTo>
                <a:lnTo>
                  <a:pt x="1569926" y="0"/>
                </a:lnTo>
                <a:lnTo>
                  <a:pt x="1569926" y="1224728"/>
                </a:lnTo>
                <a:lnTo>
                  <a:pt x="0" y="1224728"/>
                </a:lnTo>
                <a:lnTo>
                  <a:pt x="0" y="0"/>
                </a:lnTo>
                <a:close/>
              </a:path>
            </a:pathLst>
          </a:custGeom>
          <a:blipFill>
            <a:blip r:embed="rId39"/>
            <a:stretch>
              <a:fillRect t="-16277" b="-11908"/>
            </a:stretch>
          </a:blipFill>
        </p:spPr>
        <p:txBody>
          <a:bodyPr/>
          <a:lstStyle/>
          <a:p>
            <a:endParaRPr lang="en-US"/>
          </a:p>
        </p:txBody>
      </p:sp>
      <p:sp>
        <p:nvSpPr>
          <p:cNvPr id="22" name="Freeform 22">
            <a:hlinkClick r:id="rId40" tooltip="https://apicellalawgroup.com"/>
          </p:cNvPr>
          <p:cNvSpPr/>
          <p:nvPr/>
        </p:nvSpPr>
        <p:spPr>
          <a:xfrm>
            <a:off x="228598" y="4979108"/>
            <a:ext cx="1260269" cy="511254"/>
          </a:xfrm>
          <a:custGeom>
            <a:avLst/>
            <a:gdLst/>
            <a:ahLst/>
            <a:cxnLst/>
            <a:rect l="l" t="t" r="r" b="b"/>
            <a:pathLst>
              <a:path w="1890404" h="766881">
                <a:moveTo>
                  <a:pt x="0" y="0"/>
                </a:moveTo>
                <a:lnTo>
                  <a:pt x="1890403" y="0"/>
                </a:lnTo>
                <a:lnTo>
                  <a:pt x="1890403" y="766882"/>
                </a:lnTo>
                <a:lnTo>
                  <a:pt x="0" y="766882"/>
                </a:lnTo>
                <a:lnTo>
                  <a:pt x="0" y="0"/>
                </a:lnTo>
                <a:close/>
              </a:path>
            </a:pathLst>
          </a:custGeom>
          <a:blipFill>
            <a:blip r:embed="rId41"/>
            <a:stretch>
              <a:fillRect t="-9719" r="-1953" b="-15940"/>
            </a:stretch>
          </a:blipFill>
        </p:spPr>
        <p:txBody>
          <a:bodyPr/>
          <a:lstStyle/>
          <a:p>
            <a:endParaRPr lang="en-US"/>
          </a:p>
        </p:txBody>
      </p:sp>
      <p:sp>
        <p:nvSpPr>
          <p:cNvPr id="23" name="Freeform 23">
            <a:hlinkClick r:id="rId42" tooltip="https://www.vernerbrumley.com"/>
          </p:cNvPr>
          <p:cNvSpPr/>
          <p:nvPr/>
        </p:nvSpPr>
        <p:spPr>
          <a:xfrm>
            <a:off x="10895746" y="4791455"/>
            <a:ext cx="1053367" cy="858494"/>
          </a:xfrm>
          <a:custGeom>
            <a:avLst/>
            <a:gdLst/>
            <a:ahLst/>
            <a:cxnLst/>
            <a:rect l="l" t="t" r="r" b="b"/>
            <a:pathLst>
              <a:path w="1580050" h="1287741">
                <a:moveTo>
                  <a:pt x="0" y="0"/>
                </a:moveTo>
                <a:lnTo>
                  <a:pt x="1580050" y="0"/>
                </a:lnTo>
                <a:lnTo>
                  <a:pt x="1580050" y="1287740"/>
                </a:lnTo>
                <a:lnTo>
                  <a:pt x="0" y="1287740"/>
                </a:lnTo>
                <a:lnTo>
                  <a:pt x="0" y="0"/>
                </a:lnTo>
                <a:close/>
              </a:path>
            </a:pathLst>
          </a:custGeom>
          <a:blipFill>
            <a:blip r:embed="rId43"/>
            <a:stretch>
              <a:fillRect/>
            </a:stretch>
          </a:blipFill>
        </p:spPr>
        <p:txBody>
          <a:bodyPr/>
          <a:lstStyle/>
          <a:p>
            <a:endParaRPr lang="en-US"/>
          </a:p>
        </p:txBody>
      </p:sp>
      <p:sp>
        <p:nvSpPr>
          <p:cNvPr id="24" name="Freeform 24">
            <a:hlinkClick r:id="rId44" tooltip="https://www.goldschmidtgenovese.com"/>
          </p:cNvPr>
          <p:cNvSpPr/>
          <p:nvPr/>
        </p:nvSpPr>
        <p:spPr>
          <a:xfrm>
            <a:off x="353996" y="5764427"/>
            <a:ext cx="1009471" cy="782339"/>
          </a:xfrm>
          <a:custGeom>
            <a:avLst/>
            <a:gdLst/>
            <a:ahLst/>
            <a:cxnLst/>
            <a:rect l="l" t="t" r="r" b="b"/>
            <a:pathLst>
              <a:path w="1514206" h="1173509">
                <a:moveTo>
                  <a:pt x="0" y="0"/>
                </a:moveTo>
                <a:lnTo>
                  <a:pt x="1514206" y="0"/>
                </a:lnTo>
                <a:lnTo>
                  <a:pt x="1514206" y="1173510"/>
                </a:lnTo>
                <a:lnTo>
                  <a:pt x="0" y="1173510"/>
                </a:lnTo>
                <a:lnTo>
                  <a:pt x="0" y="0"/>
                </a:lnTo>
                <a:close/>
              </a:path>
            </a:pathLst>
          </a:custGeom>
          <a:blipFill>
            <a:blip r:embed="rId45"/>
            <a:stretch>
              <a:fillRect/>
            </a:stretch>
          </a:blipFill>
        </p:spPr>
        <p:txBody>
          <a:bodyPr/>
          <a:lstStyle/>
          <a:p>
            <a:endParaRPr lang="en-US"/>
          </a:p>
        </p:txBody>
      </p:sp>
      <p:sp>
        <p:nvSpPr>
          <p:cNvPr id="25" name="Freeform 25">
            <a:hlinkClick r:id="rId46" tooltip="https://www.davisfriedman.com"/>
          </p:cNvPr>
          <p:cNvSpPr/>
          <p:nvPr/>
        </p:nvSpPr>
        <p:spPr>
          <a:xfrm>
            <a:off x="8952611" y="5071927"/>
            <a:ext cx="1694701" cy="309989"/>
          </a:xfrm>
          <a:custGeom>
            <a:avLst/>
            <a:gdLst/>
            <a:ahLst/>
            <a:cxnLst/>
            <a:rect l="l" t="t" r="r" b="b"/>
            <a:pathLst>
              <a:path w="2542052" h="464984">
                <a:moveTo>
                  <a:pt x="0" y="0"/>
                </a:moveTo>
                <a:lnTo>
                  <a:pt x="2542052" y="0"/>
                </a:lnTo>
                <a:lnTo>
                  <a:pt x="2542052" y="464984"/>
                </a:lnTo>
                <a:lnTo>
                  <a:pt x="0" y="464984"/>
                </a:lnTo>
                <a:lnTo>
                  <a:pt x="0" y="0"/>
                </a:lnTo>
                <a:close/>
              </a:path>
            </a:pathLst>
          </a:custGeom>
          <a:blipFill>
            <a:blip r:embed="rId47"/>
            <a:stretch>
              <a:fillRect/>
            </a:stretch>
          </a:blipFill>
        </p:spPr>
        <p:txBody>
          <a:bodyPr/>
          <a:lstStyle/>
          <a:p>
            <a:endParaRPr lang="en-US"/>
          </a:p>
        </p:txBody>
      </p:sp>
      <p:sp>
        <p:nvSpPr>
          <p:cNvPr id="26" name="Freeform 26">
            <a:hlinkClick r:id="rId48" tooltip="http://www.archerinventory.com"/>
          </p:cNvPr>
          <p:cNvSpPr/>
          <p:nvPr/>
        </p:nvSpPr>
        <p:spPr>
          <a:xfrm>
            <a:off x="5338815" y="5961669"/>
            <a:ext cx="1532597" cy="387851"/>
          </a:xfrm>
          <a:custGeom>
            <a:avLst/>
            <a:gdLst/>
            <a:ahLst/>
            <a:cxnLst/>
            <a:rect l="l" t="t" r="r" b="b"/>
            <a:pathLst>
              <a:path w="2298896" h="581776">
                <a:moveTo>
                  <a:pt x="0" y="0"/>
                </a:moveTo>
                <a:lnTo>
                  <a:pt x="2298896" y="0"/>
                </a:lnTo>
                <a:lnTo>
                  <a:pt x="2298896" y="581776"/>
                </a:lnTo>
                <a:lnTo>
                  <a:pt x="0" y="581776"/>
                </a:lnTo>
                <a:lnTo>
                  <a:pt x="0" y="0"/>
                </a:lnTo>
                <a:close/>
              </a:path>
            </a:pathLst>
          </a:custGeom>
          <a:blipFill>
            <a:blip r:embed="rId49"/>
            <a:stretch>
              <a:fillRect/>
            </a:stretch>
          </a:blipFill>
        </p:spPr>
        <p:txBody>
          <a:bodyPr/>
          <a:lstStyle/>
          <a:p>
            <a:endParaRPr lang="en-US"/>
          </a:p>
        </p:txBody>
      </p:sp>
      <p:sp>
        <p:nvSpPr>
          <p:cNvPr id="27" name="Freeform 27"/>
          <p:cNvSpPr/>
          <p:nvPr/>
        </p:nvSpPr>
        <p:spPr>
          <a:xfrm>
            <a:off x="7143065" y="5876821"/>
            <a:ext cx="1664345" cy="557555"/>
          </a:xfrm>
          <a:custGeom>
            <a:avLst/>
            <a:gdLst/>
            <a:ahLst/>
            <a:cxnLst/>
            <a:rect l="l" t="t" r="r" b="b"/>
            <a:pathLst>
              <a:path w="2496517" h="836333">
                <a:moveTo>
                  <a:pt x="0" y="0"/>
                </a:moveTo>
                <a:lnTo>
                  <a:pt x="2496517" y="0"/>
                </a:lnTo>
                <a:lnTo>
                  <a:pt x="2496517" y="836333"/>
                </a:lnTo>
                <a:lnTo>
                  <a:pt x="0" y="836333"/>
                </a:lnTo>
                <a:lnTo>
                  <a:pt x="0" y="0"/>
                </a:lnTo>
                <a:close/>
              </a:path>
            </a:pathLst>
          </a:custGeom>
          <a:blipFill>
            <a:blip r:embed="rId50"/>
            <a:stretch>
              <a:fillRect/>
            </a:stretch>
          </a:blipFill>
        </p:spPr>
        <p:txBody>
          <a:bodyPr/>
          <a:lstStyle/>
          <a:p>
            <a:endParaRPr lang="en-US"/>
          </a:p>
        </p:txBody>
      </p:sp>
      <p:sp>
        <p:nvSpPr>
          <p:cNvPr id="28" name="Freeform 28"/>
          <p:cNvSpPr/>
          <p:nvPr/>
        </p:nvSpPr>
        <p:spPr>
          <a:xfrm>
            <a:off x="10847737" y="5869258"/>
            <a:ext cx="1066212" cy="447809"/>
          </a:xfrm>
          <a:custGeom>
            <a:avLst/>
            <a:gdLst/>
            <a:ahLst/>
            <a:cxnLst/>
            <a:rect l="l" t="t" r="r" b="b"/>
            <a:pathLst>
              <a:path w="1599318" h="671713">
                <a:moveTo>
                  <a:pt x="0" y="0"/>
                </a:moveTo>
                <a:lnTo>
                  <a:pt x="1599318" y="0"/>
                </a:lnTo>
                <a:lnTo>
                  <a:pt x="1599318" y="671714"/>
                </a:lnTo>
                <a:lnTo>
                  <a:pt x="0" y="671714"/>
                </a:lnTo>
                <a:lnTo>
                  <a:pt x="0" y="0"/>
                </a:lnTo>
                <a:close/>
              </a:path>
            </a:pathLst>
          </a:custGeom>
          <a:blipFill>
            <a:blip r:embed="rId51"/>
            <a:stretch>
              <a:fillRect/>
            </a:stretch>
          </a:blipFill>
        </p:spPr>
        <p:txBody>
          <a:bodyPr/>
          <a:lstStyle/>
          <a:p>
            <a:endParaRPr lang="en-US"/>
          </a:p>
        </p:txBody>
      </p:sp>
      <p:sp>
        <p:nvSpPr>
          <p:cNvPr id="29" name="Freeform 29"/>
          <p:cNvSpPr/>
          <p:nvPr/>
        </p:nvSpPr>
        <p:spPr>
          <a:xfrm>
            <a:off x="1614781" y="1928826"/>
            <a:ext cx="3401451" cy="867370"/>
          </a:xfrm>
          <a:custGeom>
            <a:avLst/>
            <a:gdLst/>
            <a:ahLst/>
            <a:cxnLst/>
            <a:rect l="l" t="t" r="r" b="b"/>
            <a:pathLst>
              <a:path w="5102177" h="1301055">
                <a:moveTo>
                  <a:pt x="0" y="0"/>
                </a:moveTo>
                <a:lnTo>
                  <a:pt x="5102178" y="0"/>
                </a:lnTo>
                <a:lnTo>
                  <a:pt x="5102178" y="1301055"/>
                </a:lnTo>
                <a:lnTo>
                  <a:pt x="0" y="1301055"/>
                </a:lnTo>
                <a:lnTo>
                  <a:pt x="0" y="0"/>
                </a:lnTo>
                <a:close/>
              </a:path>
            </a:pathLst>
          </a:custGeom>
          <a:blipFill>
            <a:blip r:embed="rId52"/>
            <a:stretch>
              <a:fillRect/>
            </a:stretch>
          </a:blipFill>
        </p:spPr>
        <p:txBody>
          <a:bodyPr/>
          <a:lstStyle/>
          <a:p>
            <a:endParaRPr lang="en-US"/>
          </a:p>
        </p:txBody>
      </p:sp>
      <p:sp>
        <p:nvSpPr>
          <p:cNvPr id="30" name="TextBox 30"/>
          <p:cNvSpPr txBox="1"/>
          <p:nvPr/>
        </p:nvSpPr>
        <p:spPr>
          <a:xfrm>
            <a:off x="8998245" y="6031249"/>
            <a:ext cx="1664344" cy="2107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03"/>
              </a:lnSpc>
            </a:pPr>
            <a:r>
              <a:rPr lang="en-US" sz="1287" dirty="0">
                <a:solidFill>
                  <a:srgbClr val="153F6C"/>
                </a:solidFill>
                <a:latin typeface="Lustria"/>
                <a:ea typeface="Lustria"/>
                <a:cs typeface="Lustria"/>
                <a:sym typeface="Lustria"/>
              </a:rPr>
              <a:t>GARR SILPE , P.C.</a:t>
            </a:r>
          </a:p>
        </p:txBody>
      </p:sp>
      <p:sp>
        <p:nvSpPr>
          <p:cNvPr id="31" name="TextBox 30">
            <a:extLst>
              <a:ext uri="{FF2B5EF4-FFF2-40B4-BE49-F238E27FC236}">
                <a16:creationId xmlns:a16="http://schemas.microsoft.com/office/drawing/2014/main" id="{A2573DFF-CB60-D012-B551-9D4616410A91}"/>
              </a:ext>
            </a:extLst>
          </p:cNvPr>
          <p:cNvSpPr txBox="1"/>
          <p:nvPr/>
        </p:nvSpPr>
        <p:spPr>
          <a:xfrm>
            <a:off x="3305244" y="1174399"/>
            <a:ext cx="6107986" cy="646331"/>
          </a:xfrm>
          <a:prstGeom prst="rect">
            <a:avLst/>
          </a:prstGeom>
          <a:noFill/>
        </p:spPr>
        <p:txBody>
          <a:bodyPr wrap="square">
            <a:spAutoFit/>
          </a:bodyPr>
          <a:lstStyle/>
          <a:p>
            <a:pPr algn="ctr"/>
            <a:r>
              <a:rPr lang="en-US" sz="1800" b="1" dirty="0">
                <a:solidFill>
                  <a:srgbClr val="0C113E"/>
                </a:solidFill>
                <a:latin typeface="Arial" panose="020B0604020202020204" pitchFamily="34" charset="0"/>
                <a:cs typeface="Arial" panose="020B0604020202020204" pitchFamily="34" charset="0"/>
              </a:rPr>
              <a:t>Thank you to our sponsors!</a:t>
            </a:r>
          </a:p>
          <a:p>
            <a:pPr algn="ctr"/>
            <a:r>
              <a:rPr lang="en-US" b="1" dirty="0">
                <a:solidFill>
                  <a:srgbClr val="0C113E"/>
                </a:solidFill>
                <a:latin typeface="Arial" panose="020B0604020202020204" pitchFamily="34" charset="0"/>
                <a:cs typeface="Arial" panose="020B0604020202020204" pitchFamily="34" charset="0"/>
              </a:rPr>
              <a:t>#IAFLCharleston</a:t>
            </a:r>
            <a:endParaRPr lang="en-US" dirty="0">
              <a:solidFill>
                <a:srgbClr val="0C113E"/>
              </a:solidFill>
            </a:endParaRPr>
          </a:p>
        </p:txBody>
      </p:sp>
      <p:sp>
        <p:nvSpPr>
          <p:cNvPr id="33" name="Title 1">
            <a:extLst>
              <a:ext uri="{FF2B5EF4-FFF2-40B4-BE49-F238E27FC236}">
                <a16:creationId xmlns:a16="http://schemas.microsoft.com/office/drawing/2014/main" id="{DF93132B-5D38-7938-A764-AB8E1D9B409E}"/>
              </a:ext>
            </a:extLst>
          </p:cNvPr>
          <p:cNvSpPr txBox="1">
            <a:spLocks/>
          </p:cNvSpPr>
          <p:nvPr/>
        </p:nvSpPr>
        <p:spPr>
          <a:xfrm>
            <a:off x="135276" y="87877"/>
            <a:ext cx="11921447" cy="87044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Arial" panose="020B0604020202020204" pitchFamily="34" charset="0"/>
                <a:cs typeface="Arial" panose="020B0604020202020204" pitchFamily="34" charset="0"/>
              </a:rPr>
              <a:t>IAFL USA &amp; Canadian Chapter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Annual Meeting</a:t>
            </a:r>
          </a:p>
        </p:txBody>
      </p:sp>
      <p:sp>
        <p:nvSpPr>
          <p:cNvPr id="34" name="Subtitle 2">
            <a:extLst>
              <a:ext uri="{FF2B5EF4-FFF2-40B4-BE49-F238E27FC236}">
                <a16:creationId xmlns:a16="http://schemas.microsoft.com/office/drawing/2014/main" id="{839920B1-F436-6F88-F27B-2B24AA7D5335}"/>
              </a:ext>
            </a:extLst>
          </p:cNvPr>
          <p:cNvSpPr txBox="1">
            <a:spLocks/>
          </p:cNvSpPr>
          <p:nvPr/>
        </p:nvSpPr>
        <p:spPr>
          <a:xfrm>
            <a:off x="2669623" y="588119"/>
            <a:ext cx="4237059" cy="447037"/>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bg1"/>
                </a:solidFill>
                <a:latin typeface="Arial" panose="020B0604020202020204" pitchFamily="34" charset="0"/>
                <a:cs typeface="Arial" panose="020B0604020202020204" pitchFamily="34" charset="0"/>
              </a:rPr>
              <a:t>Charleston, South Carolina - February 5-8, 2025</a:t>
            </a:r>
          </a:p>
        </p:txBody>
      </p:sp>
      <p:pic>
        <p:nvPicPr>
          <p:cNvPr id="35" name="Picture 34" descr="A logo for a company&#10;&#10;Description automatically generated">
            <a:extLst>
              <a:ext uri="{FF2B5EF4-FFF2-40B4-BE49-F238E27FC236}">
                <a16:creationId xmlns:a16="http://schemas.microsoft.com/office/drawing/2014/main" id="{63DA83A4-E58A-1474-432D-AB645AE6F52B}"/>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430228" y="255121"/>
            <a:ext cx="1317597" cy="568777"/>
          </a:xfrm>
          <a:prstGeom prst="rect">
            <a:avLst/>
          </a:prstGeom>
        </p:spPr>
      </p:pic>
      <p:pic>
        <p:nvPicPr>
          <p:cNvPr id="36" name="Picture 35" descr="A logo for a company&#10;&#10;Description automatically generated">
            <a:extLst>
              <a:ext uri="{FF2B5EF4-FFF2-40B4-BE49-F238E27FC236}">
                <a16:creationId xmlns:a16="http://schemas.microsoft.com/office/drawing/2014/main" id="{FAD8CD3B-B1D9-FD4D-8390-C25838994038}"/>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790322" y="262617"/>
            <a:ext cx="1317601" cy="568778"/>
          </a:xfrm>
          <a:prstGeom prst="rect">
            <a:avLst/>
          </a:prstGeom>
        </p:spPr>
      </p:pic>
    </p:spTree>
    <p:extLst>
      <p:ext uri="{BB962C8B-B14F-4D97-AF65-F5344CB8AC3E}">
        <p14:creationId xmlns:p14="http://schemas.microsoft.com/office/powerpoint/2010/main" val="16401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570D0E-4DC5-6A45-BB74-61600D43C05E}"/>
              </a:ext>
            </a:extLst>
          </p:cNvPr>
          <p:cNvSpPr>
            <a:spLocks noGrp="1"/>
          </p:cNvSpPr>
          <p:nvPr>
            <p:ph type="title"/>
          </p:nvPr>
        </p:nvSpPr>
        <p:spPr>
          <a:xfrm>
            <a:off x="838200" y="365126"/>
            <a:ext cx="10515600" cy="751406"/>
          </a:xfrm>
        </p:spPr>
        <p:txBody>
          <a:bodyPr/>
          <a:lstStyle/>
          <a:p>
            <a:endParaRPr lang="fr-FR"/>
          </a:p>
        </p:txBody>
      </p:sp>
      <p:sp>
        <p:nvSpPr>
          <p:cNvPr id="3" name="Espace réservé du contenu 2">
            <a:extLst>
              <a:ext uri="{FF2B5EF4-FFF2-40B4-BE49-F238E27FC236}">
                <a16:creationId xmlns:a16="http://schemas.microsoft.com/office/drawing/2014/main" id="{4ABA337E-881C-5941-9244-57EAE418F250}"/>
              </a:ext>
            </a:extLst>
          </p:cNvPr>
          <p:cNvSpPr>
            <a:spLocks noGrp="1"/>
          </p:cNvSpPr>
          <p:nvPr>
            <p:ph idx="1"/>
          </p:nvPr>
        </p:nvSpPr>
        <p:spPr>
          <a:xfrm>
            <a:off x="741947" y="1575368"/>
            <a:ext cx="10515600" cy="4351338"/>
          </a:xfrm>
        </p:spPr>
        <p:txBody>
          <a:bodyPr>
            <a:normAutofit fontScale="62500" lnSpcReduction="20000"/>
          </a:bodyPr>
          <a:lstStyle/>
          <a:p>
            <a:pPr marL="0" indent="0" algn="just">
              <a:lnSpc>
                <a:spcPct val="115000"/>
              </a:lnSpc>
              <a:spcAft>
                <a:spcPts val="800"/>
              </a:spcAft>
              <a:buNone/>
            </a:pPr>
            <a:r>
              <a:rPr lang="en-GB" sz="2800" b="1" u="sng" kern="100" dirty="0">
                <a:effectLst/>
                <a:latin typeface="Aptos" panose="020B0004020202020204" pitchFamily="34" charset="0"/>
                <a:ea typeface="Aptos" panose="020B0004020202020204" pitchFamily="34" charset="0"/>
                <a:cs typeface="Times New Roman" panose="02020603050405020304" pitchFamily="18" charset="0"/>
              </a:rPr>
              <a:t>Hague cases</a:t>
            </a:r>
            <a:r>
              <a:rPr lang="en-GB" sz="28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CJUE 9 Oct. 2014 C-376/14 C c/ M : when a child has been transferred to another Member State by a provisional decision which was later on overturned, the state where the child has been removed, faced with a petition for return, must research if the child has acquired a new habitual residence.</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CJUE 8 June 2017, C-111/17/PPU OL v PQ : Mere intention of the parents to move together to another MS is not enough when the child and his mother have been residing together since the birth in another MS. </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CJUE 17 Oct. 2018, C-393/18 UD c/ WB : A child who has never lived in a country cannot have his habitual residence in such country.</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2800" kern="100" dirty="0">
                <a:effectLst/>
                <a:latin typeface="Aptos" panose="020B0004020202020204" pitchFamily="34" charset="0"/>
                <a:ea typeface="Aptos" panose="020B0004020202020204" pitchFamily="34" charset="0"/>
                <a:cs typeface="Times New Roman" panose="02020603050405020304" pitchFamily="18" charset="0"/>
              </a:rPr>
              <a:t>CJUE 22 Dec. 2010 C- 497/10 </a:t>
            </a:r>
            <a:r>
              <a:rPr lang="en-GB" sz="2800" kern="100" dirty="0" err="1">
                <a:effectLst/>
                <a:latin typeface="Aptos" panose="020B0004020202020204" pitchFamily="34" charset="0"/>
                <a:ea typeface="Aptos" panose="020B0004020202020204" pitchFamily="34" charset="0"/>
                <a:cs typeface="Times New Roman" panose="02020603050405020304" pitchFamily="18" charset="0"/>
              </a:rPr>
              <a:t>Mercredi</a:t>
            </a:r>
            <a:r>
              <a:rPr lang="en-GB" sz="2800" kern="100" dirty="0">
                <a:effectLst/>
                <a:latin typeface="Aptos" panose="020B0004020202020204" pitchFamily="34" charset="0"/>
                <a:ea typeface="Aptos" panose="020B0004020202020204" pitchFamily="34" charset="0"/>
                <a:cs typeface="Times New Roman" panose="02020603050405020304" pitchFamily="18" charset="0"/>
              </a:rPr>
              <a:t> : Definition for an infant = general criteria + takes into consideration the family and social links of the mother and the reasons of her stay in the MS where the child was removed.</a:t>
            </a:r>
            <a:endParaRPr lang="fr-FR"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073385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AD04CE-203E-B812-14DF-970DB7082435}"/>
              </a:ext>
            </a:extLst>
          </p:cNvPr>
          <p:cNvSpPr>
            <a:spLocks noGrp="1"/>
          </p:cNvSpPr>
          <p:nvPr>
            <p:ph idx="1"/>
          </p:nvPr>
        </p:nvSpPr>
        <p:spPr>
          <a:xfrm>
            <a:off x="827773" y="1732547"/>
            <a:ext cx="10526027" cy="4471608"/>
          </a:xfrm>
        </p:spPr>
        <p:txBody>
          <a:bodyPr>
            <a:normAutofit fontScale="85000" lnSpcReduction="20000"/>
          </a:bodyPr>
          <a:lstStyle/>
          <a:p>
            <a:pPr marL="0" indent="0" algn="just">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determining a child’s habitual residence, courts should look to a totality of the circumstances to find the place where, at the time of the removal or retention, the child is “at home.”  </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Monasky</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v. </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Taglieri</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140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719 (2020).</a:t>
            </a:r>
          </a:p>
          <a:p>
            <a:pPr marL="0" indent="0" algn="just">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Ascertaining a child’s home is a fact-driven inquiry; courts must be “sensitive to the unique circumstances of the case and informed by common sense.”</a:t>
            </a:r>
          </a:p>
          <a:p>
            <a:pPr marL="0" indent="0" algn="just">
              <a:lnSpc>
                <a:spcPct val="115000"/>
              </a:lnSpc>
              <a:spcAft>
                <a:spcPts val="800"/>
              </a:spcAft>
              <a:buNone/>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Monasky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cited a number of factors that U.S. courts consider when analyzing habitual residence, including: (1) changes in geography combined with the passage of an appreciable period of time</a:t>
            </a:r>
            <a:r>
              <a:rPr lang="en-US" sz="1800" kern="100" dirty="0">
                <a:latin typeface="Aptos" panose="020B0004020202020204" pitchFamily="34" charset="0"/>
                <a:ea typeface="Aptos" panose="020B0004020202020204" pitchFamily="34" charset="0"/>
                <a:cs typeface="Times New Roman" panose="02020603050405020304" pitchFamily="18" charset="0"/>
              </a:rPr>
              <a:t>; (2)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age of the child; (3) social engagements, participation in sports programs, and excursions; (4) meaningful connections with the people and places in the child’s new country; (5) language issues and proficiency; (6) the circumstances of caregiving parents with infants or young children; indefinite residence in only one place; (7) young children who are entirely dependent on parents; (8) the immigration status of the child and parent; (9) academic activities and success in school; (10) the diplomatic status of a parent; (11) the stability of parents’ employment; (12) meaningful connections with the people and places in the child’s new country; (13) the location of personal belongings or household, holiday, and sentimen­tal possession; (14) the degree of the child’s acclimatization to the new environment; (15) participation in religious activities; (16) parental intent; the period of time that the child was physically located in a particular place; (17) personal issues, such as medical care and schooling; (18) previous limited stays in other countries</a:t>
            </a:r>
          </a:p>
        </p:txBody>
      </p:sp>
      <p:sp>
        <p:nvSpPr>
          <p:cNvPr id="4" name="Rectangle 3">
            <a:extLst>
              <a:ext uri="{FF2B5EF4-FFF2-40B4-BE49-F238E27FC236}">
                <a16:creationId xmlns:a16="http://schemas.microsoft.com/office/drawing/2014/main" id="{D824B27B-397A-B803-4BFB-0255FFF7DCAD}"/>
              </a:ext>
            </a:extLst>
          </p:cNvPr>
          <p:cNvSpPr/>
          <p:nvPr/>
        </p:nvSpPr>
        <p:spPr>
          <a:xfrm>
            <a:off x="4552335" y="250797"/>
            <a:ext cx="3087329" cy="1202617"/>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7462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42B1B5-E560-D9A7-F6FB-7FAD28C4EB6B}"/>
              </a:ext>
            </a:extLst>
          </p:cNvPr>
          <p:cNvSpPr>
            <a:spLocks noGrp="1"/>
          </p:cNvSpPr>
          <p:nvPr>
            <p:ph idx="1"/>
          </p:nvPr>
        </p:nvSpPr>
        <p:spPr>
          <a:xfrm>
            <a:off x="935292" y="2406315"/>
            <a:ext cx="10418507" cy="3770647"/>
          </a:xfrm>
        </p:spPr>
        <p:txBody>
          <a:bodyPr>
            <a:normAutofit fontScale="85000" lnSpcReduction="20000"/>
          </a:bodyPr>
          <a:lstStyle/>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Compare with CJUE, 25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nov.</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2021, C-289/20, IB c/ FA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 spouse can only be habitually resident in one Member State, within the meaning of the Brussels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IIa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Regulation.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Could it be different for a child? For instance, if alternate residence between 2 parents and no school yet.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u="sng" kern="100" dirty="0">
                <a:effectLst/>
                <a:latin typeface="Aptos" panose="020B0004020202020204" pitchFamily="34" charset="0"/>
                <a:ea typeface="Aptos" panose="020B0004020202020204" pitchFamily="34" charset="0"/>
                <a:cs typeface="Times New Roman" panose="02020603050405020304" pitchFamily="18" charset="0"/>
              </a:rPr>
              <a:t>French jurisprudence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no multiple habitual residences for a child (Ex. French supreme court, 30 Sept. 2020, 19-14.761)</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Here Marlene spends as much time in 3 countries, does not go to school yet.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Mix with CJUE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Mercredi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research where the mother has her habitual residence?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Problem here if Kay is not recognized as the mother yet.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Jurisdiction based on the presence of the child (article 11 BII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B681E6C2-2B0D-EE56-E33A-01488C8A1C12}"/>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05C8AA65-2EC8-9A05-70AF-769A52F95EAE}"/>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1.1 Can a child have multiple habitual residences?</a:t>
            </a:r>
            <a:endParaRPr lang="fr-FR" sz="2000" cap="small" dirty="0">
              <a:solidFill>
                <a:schemeClr val="bg1"/>
              </a:solidFill>
            </a:endParaRPr>
          </a:p>
        </p:txBody>
      </p:sp>
      <p:sp>
        <p:nvSpPr>
          <p:cNvPr id="8" name="Rectangle 7">
            <a:extLst>
              <a:ext uri="{FF2B5EF4-FFF2-40B4-BE49-F238E27FC236}">
                <a16:creationId xmlns:a16="http://schemas.microsoft.com/office/drawing/2014/main" id="{A49D2434-45FA-2EAA-D391-B62B195462AB}"/>
              </a:ext>
            </a:extLst>
          </p:cNvPr>
          <p:cNvSpPr/>
          <p:nvPr/>
        </p:nvSpPr>
        <p:spPr>
          <a:xfrm>
            <a:off x="4552334" y="1282583"/>
            <a:ext cx="3087329" cy="959172"/>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5627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6EACE4-51B1-0044-CC0C-05359B925E24}"/>
              </a:ext>
            </a:extLst>
          </p:cNvPr>
          <p:cNvSpPr>
            <a:spLocks noGrp="1"/>
          </p:cNvSpPr>
          <p:nvPr>
            <p:ph idx="1"/>
          </p:nvPr>
        </p:nvSpPr>
        <p:spPr>
          <a:xfrm>
            <a:off x="761198" y="1270534"/>
            <a:ext cx="10515600" cy="4754881"/>
          </a:xfrm>
        </p:spPr>
        <p:txBody>
          <a:bodyPr>
            <a:normAutofit/>
          </a:bodyPr>
          <a:lstStyle/>
          <a:p>
            <a:pPr marL="0" indent="0" algn="just">
              <a:lnSpc>
                <a:spcPct val="115000"/>
              </a:lnSpc>
              <a:spcAft>
                <a:spcPts val="800"/>
              </a:spcAft>
              <a:buNone/>
            </a:pPr>
            <a:r>
              <a:rPr lang="en-GB" sz="1400" b="1" u="sng" kern="100" dirty="0">
                <a:effectLst/>
                <a:latin typeface="Aptos" panose="020B0004020202020204" pitchFamily="34" charset="0"/>
                <a:ea typeface="Aptos" panose="020B0004020202020204" pitchFamily="34" charset="0"/>
                <a:cs typeface="Times New Roman" panose="02020603050405020304" pitchFamily="18" charset="0"/>
              </a:rPr>
              <a:t>Cases where Canadian Courts have found that a child can have more than one habitual residence:</a:t>
            </a:r>
            <a:endParaRPr lang="fr-FR" sz="1400" b="1"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Bef>
                <a:spcPts val="600"/>
              </a:spcBef>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400"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Brouillard v. Racine</a:t>
            </a:r>
            <a:r>
              <a:rPr lang="en-GB" sz="1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2002 </a:t>
            </a:r>
            <a:r>
              <a:rPr lang="en-GB" sz="14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CarswellOnt</a:t>
            </a:r>
            <a:r>
              <a:rPr lang="en-GB" sz="1400" u="sng" kern="100" dirty="0">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3734 (Ont. S.C.J.)</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 the Court found that the child was habitually resident in both Ontario and Quebec (Canadian provinces).</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where the child had lived for three months in Ontario and three months in Quebec on a rotating basis.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Note: decided under provincial legislation (the </a:t>
            </a:r>
            <a:r>
              <a:rPr lang="en-GB" sz="1400" i="1" kern="100" dirty="0">
                <a:effectLst/>
                <a:latin typeface="Aptos" panose="020B0004020202020204" pitchFamily="34" charset="0"/>
                <a:ea typeface="Aptos" panose="020B0004020202020204" pitchFamily="34" charset="0"/>
                <a:cs typeface="Times New Roman" panose="02020603050405020304" pitchFamily="18" charset="0"/>
              </a:rPr>
              <a:t>CLRA</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 as the </a:t>
            </a:r>
            <a:r>
              <a:rPr lang="en-GB" sz="1400" i="1" kern="100" dirty="0">
                <a:effectLst/>
                <a:latin typeface="Aptos" panose="020B0004020202020204" pitchFamily="34" charset="0"/>
                <a:ea typeface="Aptos" panose="020B0004020202020204" pitchFamily="34" charset="0"/>
                <a:cs typeface="Times New Roman" panose="02020603050405020304" pitchFamily="18" charset="0"/>
              </a:rPr>
              <a:t>Hague Convention</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did not apply between provinces.</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J.K. v. L.R., </a:t>
            </a:r>
            <a:r>
              <a:rPr lang="en-GB" sz="1400" u="sng" kern="100" dirty="0">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2018 ONCJ 673</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the children had two habitual residences in both Toronto and Buffalo.</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Also decided under the </a:t>
            </a:r>
            <a:r>
              <a:rPr lang="en-GB" sz="1400" i="1" u="sng" kern="100" dirty="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CLRA</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where the mother, a Canadian citizen, and the father, an American citizen, had a long distance relationship in which the mother and the three children resided primarily in Toronto, and the father travelled to visit them on weekends. During the marriage, the parties agreed that the family would reside together in Buffalo so that one of their children could receive certain medical treatment there. The mother maintained her residence in Toronto. She and the children visited frequently and continued to have provincial health coverage and see doctors and dentists in Ontario.</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400" i="1"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Riley v. </a:t>
            </a:r>
            <a:r>
              <a:rPr lang="en-GB" sz="1400" i="1" u="none" strike="noStrike" kern="100" dirty="0" err="1">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Wildhaber</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400" u="sng" kern="100" dirty="0">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2011 ONSC 3456</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 (Div Ct) : The children's habitual residence was in both Ontario and Quebec concurrently.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D7AA1E6B-6818-39D6-F0CA-23CFB383DE0B}"/>
              </a:ext>
            </a:extLst>
          </p:cNvPr>
          <p:cNvSpPr/>
          <p:nvPr/>
        </p:nvSpPr>
        <p:spPr>
          <a:xfrm>
            <a:off x="4552335" y="236126"/>
            <a:ext cx="3087329" cy="1034408"/>
          </a:xfrm>
          <a:prstGeom prst="rect">
            <a:avLst/>
          </a:prstGeom>
          <a:blipFill dpi="0" rotWithShape="1">
            <a:blip r:embed="rId7">
              <a:alphaModFix amt="52000"/>
              <a:extLst>
                <a:ext uri="{837473B0-CC2E-450A-ABE3-18F120FF3D39}">
                  <a1611:picAttrSrcUrl xmlns:a1611="http://schemas.microsoft.com/office/drawing/2016/11/main" r:id="rId8"/>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6799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BF4704-908E-AC9E-E43A-CD428A88F63E}"/>
              </a:ext>
            </a:extLst>
          </p:cNvPr>
          <p:cNvSpPr>
            <a:spLocks noGrp="1"/>
          </p:cNvSpPr>
          <p:nvPr>
            <p:ph type="title"/>
          </p:nvPr>
        </p:nvSpPr>
        <p:spPr>
          <a:xfrm>
            <a:off x="838200" y="365125"/>
            <a:ext cx="10515600" cy="732155"/>
          </a:xfrm>
        </p:spPr>
        <p:txBody>
          <a:bodyPr/>
          <a:lstStyle/>
          <a:p>
            <a:endParaRPr lang="fr-FR" dirty="0"/>
          </a:p>
        </p:txBody>
      </p:sp>
      <p:sp>
        <p:nvSpPr>
          <p:cNvPr id="3" name="Espace réservé du contenu 2">
            <a:extLst>
              <a:ext uri="{FF2B5EF4-FFF2-40B4-BE49-F238E27FC236}">
                <a16:creationId xmlns:a16="http://schemas.microsoft.com/office/drawing/2014/main" id="{1A765F51-D391-6204-313C-825C7958981B}"/>
              </a:ext>
            </a:extLst>
          </p:cNvPr>
          <p:cNvSpPr>
            <a:spLocks noGrp="1"/>
          </p:cNvSpPr>
          <p:nvPr>
            <p:ph idx="1"/>
          </p:nvPr>
        </p:nvSpPr>
        <p:spPr>
          <a:xfrm>
            <a:off x="838200" y="1568918"/>
            <a:ext cx="10515600" cy="4608045"/>
          </a:xfrm>
        </p:spPr>
        <p:txBody>
          <a:bodyPr>
            <a:normAutofit fontScale="92500" lnSpcReduction="20000"/>
          </a:bodyPr>
          <a:lstStyle/>
          <a:p>
            <a:pPr marL="0" indent="0" algn="just">
              <a:lnSpc>
                <a:spcPct val="115000"/>
              </a:lnSpc>
              <a:spcAft>
                <a:spcPts val="800"/>
              </a:spcAft>
              <a:buNone/>
            </a:pPr>
            <a:r>
              <a:rPr lang="en-GB" sz="1500" b="1" u="sng" kern="100" dirty="0">
                <a:effectLst/>
                <a:latin typeface="Aptos" panose="020B0004020202020204" pitchFamily="34" charset="0"/>
                <a:ea typeface="Aptos" panose="020B0004020202020204" pitchFamily="34" charset="0"/>
                <a:cs typeface="Times New Roman" panose="02020603050405020304" pitchFamily="18" charset="0"/>
              </a:rPr>
              <a:t>Cases where Canadian Court have found that a child can only have one habitual residence:</a:t>
            </a:r>
            <a:endParaRPr lang="fr-FR" sz="1500" b="1" kern="100" dirty="0">
              <a:effectLst/>
              <a:latin typeface="Aptos" panose="020B0004020202020204" pitchFamily="34" charset="0"/>
              <a:ea typeface="Aptos" panose="020B0004020202020204" pitchFamily="34" charset="0"/>
              <a:cs typeface="Times New Roman" panose="02020603050405020304" pitchFamily="18" charset="0"/>
            </a:endParaRPr>
          </a:p>
          <a:p>
            <a:pPr marL="400050" indent="-171450" algn="just">
              <a:lnSpc>
                <a:spcPct val="115000"/>
              </a:lnSpc>
              <a:spcBef>
                <a:spcPts val="600"/>
              </a:spcBef>
            </a:pPr>
            <a:r>
              <a:rPr lang="en-GB" sz="15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500" i="1" kern="100" dirty="0">
                <a:effectLst/>
                <a:latin typeface="Aptos" panose="020B0004020202020204" pitchFamily="34" charset="0"/>
                <a:ea typeface="Aptos" panose="020B0004020202020204" pitchFamily="34" charset="0"/>
                <a:cs typeface="Times New Roman" panose="02020603050405020304" pitchFamily="18" charset="0"/>
              </a:rPr>
              <a:t>Wilson v. Huntley</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 2005 </a:t>
            </a:r>
            <a:r>
              <a:rPr lang="en-GB" sz="1500" kern="100" dirty="0" err="1">
                <a:effectLst/>
                <a:latin typeface="Aptos" panose="020B0004020202020204" pitchFamily="34" charset="0"/>
                <a:ea typeface="Aptos" panose="020B0004020202020204" pitchFamily="34" charset="0"/>
                <a:cs typeface="Times New Roman" panose="02020603050405020304" pitchFamily="18" charset="0"/>
              </a:rPr>
              <a:t>CarswellOnt</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 1606 (SCJ): </a:t>
            </a:r>
            <a:r>
              <a:rPr lang="en-CA" sz="1500" kern="0" dirty="0">
                <a:effectLst/>
                <a:latin typeface="Aptos" panose="020B0004020202020204" pitchFamily="34" charset="0"/>
                <a:ea typeface="Times New Roman" panose="02020603050405020304" pitchFamily="18" charset="0"/>
                <a:cs typeface="Arial" panose="020B0604020202020204" pitchFamily="34" charset="0"/>
              </a:rPr>
              <a:t>a child can have consecutive alternating habitual residences but not concurrent habitual residences.</a:t>
            </a:r>
            <a:endParaRPr lang="fr-FR" sz="15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CA" sz="1500" kern="0" dirty="0">
                <a:effectLst/>
                <a:latin typeface="Aptos" panose="020B0004020202020204" pitchFamily="34" charset="0"/>
                <a:ea typeface="Times New Roman" panose="02020603050405020304" pitchFamily="18" charset="0"/>
                <a:cs typeface="Arial" panose="020B0604020202020204" pitchFamily="34" charset="0"/>
              </a:rPr>
              <a:t>in the context of a Hague Convention hearing, the Court had to decide whether the child who had been living in Canada with her father for several months a year and in Germany, and then the UK with her mother, ought to be returned to the UK following several months in Canada with her father.  The father refused to return the child to the UK despite an agreement that he would do so and instead applied to the Court in Ontario to change custody.</a:t>
            </a:r>
          </a:p>
          <a:p>
            <a:pPr lvl="1" algn="just">
              <a:lnSpc>
                <a:spcPct val="115000"/>
              </a:lnSpc>
            </a:pPr>
            <a:r>
              <a:rPr lang="en-CA" sz="1500" kern="0" dirty="0">
                <a:effectLst/>
                <a:latin typeface="Aptos" panose="020B0004020202020204" pitchFamily="34" charset="0"/>
                <a:ea typeface="Times New Roman" panose="02020603050405020304" pitchFamily="18" charset="0"/>
                <a:cs typeface="Arial" panose="020B0604020202020204" pitchFamily="34" charset="0"/>
              </a:rPr>
              <a:t>The Court refused the Mother’s Hague application for the child to be returned to the UK on the basis that although the child had consecutive alternating habitual residences in two different states, the Convention was not applicable because the child was retained in her habitual residence.  She was not habitually resident in the UK at the time she was retained.</a:t>
            </a:r>
            <a:endParaRPr lang="fr-FR"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500" kern="100" dirty="0">
                <a:effectLst/>
                <a:latin typeface="Aptos" panose="020B0004020202020204" pitchFamily="34" charset="0"/>
                <a:ea typeface="Aptos" panose="020B0004020202020204" pitchFamily="34" charset="0"/>
                <a:cs typeface="Times New Roman" panose="02020603050405020304" pitchFamily="18" charset="0"/>
              </a:rPr>
              <a:t>If Marlene were in Ontario at the time of her abduction, an Ontario court might either:</a:t>
            </a:r>
            <a:endParaRPr lang="fr-FR" sz="15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buFont typeface="+mj-lt"/>
              <a:buAutoNum type="alphaLcParenR"/>
            </a:pPr>
            <a:r>
              <a:rPr lang="en-GB" sz="1500" kern="100" dirty="0">
                <a:effectLst/>
                <a:latin typeface="Aptos" panose="020B0004020202020204" pitchFamily="34" charset="0"/>
                <a:ea typeface="Aptos" panose="020B0004020202020204" pitchFamily="34" charset="0"/>
                <a:cs typeface="Times New Roman" panose="02020603050405020304" pitchFamily="18" charset="0"/>
              </a:rPr>
              <a:t>refuse to apply the Hague on the grounds that at the time she was retained, Ontario was her only habitual residence under the </a:t>
            </a:r>
            <a:r>
              <a:rPr lang="en-GB" sz="1500" i="1" kern="100" dirty="0">
                <a:effectLst/>
                <a:latin typeface="Aptos" panose="020B0004020202020204" pitchFamily="34" charset="0"/>
                <a:ea typeface="Aptos" panose="020B0004020202020204" pitchFamily="34" charset="0"/>
                <a:cs typeface="Times New Roman" panose="02020603050405020304" pitchFamily="18" charset="0"/>
              </a:rPr>
              <a:t>Wilson </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analysis; OR</a:t>
            </a:r>
            <a:endParaRPr lang="fr-FR" sz="15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Font typeface="+mj-lt"/>
              <a:buAutoNum type="alphaLcParenR"/>
            </a:pPr>
            <a:r>
              <a:rPr lang="en-GB" sz="1500" kern="100" dirty="0">
                <a:effectLst/>
                <a:latin typeface="Aptos" panose="020B0004020202020204" pitchFamily="34" charset="0"/>
                <a:ea typeface="Aptos" panose="020B0004020202020204" pitchFamily="34" charset="0"/>
                <a:cs typeface="Times New Roman" panose="02020603050405020304" pitchFamily="18" charset="0"/>
              </a:rPr>
              <a:t>if Ontario is one of Marlene’s three habitual residences </a:t>
            </a:r>
            <a:r>
              <a:rPr lang="en-GB" sz="15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 no longer a </a:t>
            </a:r>
            <a:r>
              <a:rPr lang="en-GB" sz="1500" i="1" kern="100" dirty="0">
                <a:effectLst/>
                <a:latin typeface="Aptos" panose="020B0004020202020204" pitchFamily="34" charset="0"/>
                <a:ea typeface="Aptos" panose="020B0004020202020204" pitchFamily="34" charset="0"/>
                <a:cs typeface="Times New Roman" panose="02020603050405020304" pitchFamily="18" charset="0"/>
              </a:rPr>
              <a:t>Hague </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case </a:t>
            </a:r>
          </a:p>
          <a:p>
            <a:pPr marL="0" indent="0" algn="just">
              <a:lnSpc>
                <a:spcPct val="115000"/>
              </a:lnSpc>
              <a:spcAft>
                <a:spcPts val="800"/>
              </a:spcAft>
              <a:buNone/>
            </a:pPr>
            <a:r>
              <a:rPr lang="en-GB" sz="1500" kern="100" dirty="0">
                <a:effectLst/>
                <a:latin typeface="Aptos" panose="020B0004020202020204" pitchFamily="34" charset="0"/>
                <a:ea typeface="Aptos" panose="020B0004020202020204" pitchFamily="34" charset="0"/>
                <a:cs typeface="Times New Roman" panose="02020603050405020304" pitchFamily="18" charset="0"/>
              </a:rPr>
              <a:t>but the court could still decide under s. 42 of the </a:t>
            </a:r>
            <a:r>
              <a:rPr lang="en-GB" sz="1500" i="1" kern="100" dirty="0">
                <a:effectLst/>
                <a:latin typeface="Aptos" panose="020B0004020202020204" pitchFamily="34" charset="0"/>
                <a:ea typeface="Aptos" panose="020B0004020202020204" pitchFamily="34" charset="0"/>
                <a:cs typeface="Times New Roman" panose="02020603050405020304" pitchFamily="18" charset="0"/>
              </a:rPr>
              <a:t>CLRA </a:t>
            </a:r>
            <a:r>
              <a:rPr lang="en-GB" sz="1500" kern="100" dirty="0">
                <a:effectLst/>
                <a:latin typeface="Aptos" panose="020B0004020202020204" pitchFamily="34" charset="0"/>
                <a:ea typeface="Aptos" panose="020B0004020202020204" pitchFamily="34" charset="0"/>
                <a:cs typeface="Times New Roman" panose="02020603050405020304" pitchFamily="18" charset="0"/>
              </a:rPr>
              <a:t>(provincial legislation) to decline jurisdiction if more appropriate for jurisdiction to be decided outside of Ontario.</a:t>
            </a:r>
            <a:endParaRPr lang="fr-FR" sz="15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256973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3034D22-8253-7DFA-6C1E-C05DC55E9E06}"/>
              </a:ext>
            </a:extLst>
          </p:cNvPr>
          <p:cNvSpPr>
            <a:spLocks noGrp="1"/>
          </p:cNvSpPr>
          <p:nvPr>
            <p:ph idx="1"/>
          </p:nvPr>
        </p:nvSpPr>
        <p:spPr>
          <a:xfrm>
            <a:off x="838199" y="1494503"/>
            <a:ext cx="10596614" cy="2240099"/>
          </a:xfrm>
        </p:spPr>
        <p:txBody>
          <a:bodyPr/>
          <a:lstStyle/>
          <a:p>
            <a:pPr marL="0" indent="0" algn="just">
              <a:lnSpc>
                <a:spcPct val="115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Courts in the U.S. have consistently held that a child can only have one habitual residence at a time.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See Mozes v. Mozes,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239 F.3d 1067, 1075 n.17 (9</a:t>
            </a:r>
            <a:r>
              <a:rPr lang="en-GB"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Cir. 2001).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C787AD7B-6DE8-4149-2CD5-AE2B1CACE8CC}"/>
              </a:ext>
            </a:extLst>
          </p:cNvPr>
          <p:cNvSpPr/>
          <p:nvPr/>
        </p:nvSpPr>
        <p:spPr>
          <a:xfrm>
            <a:off x="4552335" y="545766"/>
            <a:ext cx="3087329" cy="948737"/>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3102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AD4702-87D1-DDD3-27AC-E2933A8DEA73}"/>
              </a:ext>
            </a:extLst>
          </p:cNvPr>
          <p:cNvSpPr>
            <a:spLocks noGrp="1"/>
          </p:cNvSpPr>
          <p:nvPr>
            <p:ph idx="1"/>
          </p:nvPr>
        </p:nvSpPr>
        <p:spPr>
          <a:xfrm>
            <a:off x="3724976" y="2920169"/>
            <a:ext cx="5456487" cy="1507451"/>
          </a:xfrm>
        </p:spPr>
        <p:txBody>
          <a:bodyPr>
            <a:normAutofit fontScale="92500" lnSpcReduction="20000"/>
          </a:bodyPr>
          <a:lstStyle/>
          <a:p>
            <a:pPr marL="0" indent="0" algn="just">
              <a:lnSpc>
                <a:spcPct val="115000"/>
              </a:lnSpc>
              <a:spcBef>
                <a:spcPts val="600"/>
              </a:spcBef>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Bef>
                <a:spcPts val="600"/>
              </a:spcBef>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Bef>
                <a:spcPts val="600"/>
              </a:spcBef>
              <a:buNone/>
            </a:pPr>
            <a:r>
              <a:rPr lang="en-GB" sz="5000" kern="100" dirty="0">
                <a:effectLst/>
                <a:latin typeface="Aptos" panose="020B0004020202020204" pitchFamily="34" charset="0"/>
                <a:ea typeface="Aptos" panose="020B0004020202020204" pitchFamily="34" charset="0"/>
                <a:cs typeface="Times New Roman" panose="02020603050405020304" pitchFamily="18" charset="0"/>
              </a:rPr>
              <a:t>	  Yes.</a:t>
            </a:r>
            <a:endParaRPr lang="fr-FR" sz="5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600"/>
              </a:spcBef>
              <a:buNone/>
            </a:pPr>
            <a:endParaRPr lang="fr-FR" dirty="0"/>
          </a:p>
        </p:txBody>
      </p:sp>
      <p:sp>
        <p:nvSpPr>
          <p:cNvPr id="6" name="Rectangle 5">
            <a:extLst>
              <a:ext uri="{FF2B5EF4-FFF2-40B4-BE49-F238E27FC236}">
                <a16:creationId xmlns:a16="http://schemas.microsoft.com/office/drawing/2014/main" id="{A16199BE-D458-1A36-3E40-E54CEB42E62E}"/>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a:extLst>
              <a:ext uri="{FF2B5EF4-FFF2-40B4-BE49-F238E27FC236}">
                <a16:creationId xmlns:a16="http://schemas.microsoft.com/office/drawing/2014/main" id="{A4BD6AE0-B116-5CC7-F3BF-61C0F0842505}"/>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1.2 C</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an a child have no habitual residence?</a:t>
            </a:r>
            <a:endParaRPr lang="fr-FR" sz="2000" cap="small" dirty="0">
              <a:solidFill>
                <a:schemeClr val="bg1"/>
              </a:solidFill>
            </a:endParaRPr>
          </a:p>
        </p:txBody>
      </p:sp>
      <p:sp>
        <p:nvSpPr>
          <p:cNvPr id="11" name="Rectangle 10">
            <a:extLst>
              <a:ext uri="{FF2B5EF4-FFF2-40B4-BE49-F238E27FC236}">
                <a16:creationId xmlns:a16="http://schemas.microsoft.com/office/drawing/2014/main" id="{7A231E93-1143-5BEC-2FDE-ACAD5FF31416}"/>
              </a:ext>
            </a:extLst>
          </p:cNvPr>
          <p:cNvSpPr/>
          <p:nvPr/>
        </p:nvSpPr>
        <p:spPr>
          <a:xfrm>
            <a:off x="1376515" y="1404389"/>
            <a:ext cx="3087329" cy="1212029"/>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AD796DBD-1B38-B321-F52E-2D82DABCD6E9}"/>
              </a:ext>
            </a:extLst>
          </p:cNvPr>
          <p:cNvSpPr/>
          <p:nvPr/>
        </p:nvSpPr>
        <p:spPr>
          <a:xfrm>
            <a:off x="4463845" y="1435597"/>
            <a:ext cx="2928357" cy="1180821"/>
          </a:xfrm>
          <a:prstGeom prst="rect">
            <a:avLst/>
          </a:prstGeom>
          <a:blipFill dpi="0" rotWithShape="1">
            <a:blip r:embed="rId4">
              <a:alphaModFix amt="52000"/>
              <a:extLst>
                <a:ext uri="{837473B0-CC2E-450A-ABE3-18F120FF3D39}">
                  <a1611:picAttrSrcUrl xmlns:a1611="http://schemas.microsoft.com/office/drawing/2016/11/main" r:id="rId5"/>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58445914-CF0D-CC0B-1F9E-34E7A0DFB081}"/>
              </a:ext>
            </a:extLst>
          </p:cNvPr>
          <p:cNvSpPr/>
          <p:nvPr/>
        </p:nvSpPr>
        <p:spPr>
          <a:xfrm>
            <a:off x="7392202" y="1445900"/>
            <a:ext cx="3087329" cy="1180821"/>
          </a:xfrm>
          <a:prstGeom prst="rect">
            <a:avLst/>
          </a:prstGeom>
          <a:blipFill dpi="0" rotWithShape="1">
            <a:blip r:embed="rId6">
              <a:alphaModFix amt="52000"/>
              <a:extLst>
                <a:ext uri="{837473B0-CC2E-450A-ABE3-18F120FF3D39}">
                  <a1611:picAttrSrcUrl xmlns:a1611="http://schemas.microsoft.com/office/drawing/2016/11/main" r:id="rId7"/>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789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DB098-2B9A-029E-9B6D-02F74E0E285B}"/>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a:extLst>
              <a:ext uri="{FF2B5EF4-FFF2-40B4-BE49-F238E27FC236}">
                <a16:creationId xmlns:a16="http://schemas.microsoft.com/office/drawing/2014/main" id="{3EB205DE-647E-05A9-371A-30249A47D791}"/>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1.3 </a:t>
            </a:r>
            <a:r>
              <a:rPr lang="en-GB" sz="20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What happens then in your jurisdiction?</a:t>
            </a:r>
            <a:endParaRPr lang="fr-FR" sz="1000" dirty="0">
              <a:solidFill>
                <a:schemeClr val="bg1"/>
              </a:solidFill>
            </a:endParaRPr>
          </a:p>
        </p:txBody>
      </p:sp>
      <p:sp>
        <p:nvSpPr>
          <p:cNvPr id="8" name="Espace réservé du contenu 2">
            <a:extLst>
              <a:ext uri="{FF2B5EF4-FFF2-40B4-BE49-F238E27FC236}">
                <a16:creationId xmlns:a16="http://schemas.microsoft.com/office/drawing/2014/main" id="{F5631352-EB47-0592-A504-01B424E71E0F}"/>
              </a:ext>
            </a:extLst>
          </p:cNvPr>
          <p:cNvSpPr txBox="1">
            <a:spLocks noGrp="1"/>
          </p:cNvSpPr>
          <p:nvPr>
            <p:ph idx="1"/>
          </p:nvPr>
        </p:nvSpPr>
        <p:spPr>
          <a:xfrm>
            <a:off x="935293" y="2627697"/>
            <a:ext cx="10461020" cy="2136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800"/>
              </a:spcAft>
              <a:buNone/>
            </a:pPr>
            <a:endParaRPr lang="en-GB" sz="1800" kern="100" dirty="0">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latin typeface="Aptos" panose="020B0004020202020204" pitchFamily="34" charset="0"/>
                <a:ea typeface="Aptos" panose="020B0004020202020204" pitchFamily="34" charset="0"/>
                <a:cs typeface="Times New Roman" panose="02020603050405020304" pitchFamily="18" charset="0"/>
              </a:rPr>
              <a:t>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he child stays where he is because the matter of habitual residence arises only in Hague case.  The question of jurisdiction would be determined by state law (generally the Uniform Child Custody Jurisdiction and Enforcement Act or UCCJEA).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E346561-A888-A6D5-F065-DF9A03786611}"/>
              </a:ext>
            </a:extLst>
          </p:cNvPr>
          <p:cNvSpPr/>
          <p:nvPr/>
        </p:nvSpPr>
        <p:spPr>
          <a:xfrm>
            <a:off x="4552334" y="1373939"/>
            <a:ext cx="3087329" cy="1109379"/>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5623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F9EE69-E10A-A2BD-C6E4-6A15B16CF70B}"/>
              </a:ext>
            </a:extLst>
          </p:cNvPr>
          <p:cNvSpPr>
            <a:spLocks noGrp="1"/>
          </p:cNvSpPr>
          <p:nvPr>
            <p:ph idx="1"/>
          </p:nvPr>
        </p:nvSpPr>
        <p:spPr/>
        <p:txBody>
          <a:bodyPr>
            <a:normAutofit lnSpcReduction="10000"/>
          </a:bodyPr>
          <a:lstStyle/>
          <a:p>
            <a:pPr marL="0" indent="0" algn="just">
              <a:lnSpc>
                <a:spcPct val="115000"/>
              </a:lnSpc>
              <a:spcAft>
                <a:spcPts val="800"/>
              </a:spcAft>
              <a:buNone/>
            </a:pPr>
            <a:endParaRPr lang="en-GB"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The French judge could still retain its jurisdiction,</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r>
              <a:rPr lang="en-GB" sz="2000" kern="100" dirty="0">
                <a:latin typeface="Aptos" panose="020B0004020202020204" pitchFamily="34" charset="0"/>
                <a:ea typeface="Aptos" panose="020B0004020202020204" pitchFamily="34" charset="0"/>
                <a:cs typeface="Times New Roman" panose="02020603050405020304" pitchFamily="18" charset="0"/>
              </a:rPr>
              <a:t>E</a:t>
            </a:r>
            <a:r>
              <a:rPr lang="en-GB" sz="2000" kern="100" dirty="0">
                <a:effectLst/>
                <a:latin typeface="Aptos" panose="020B0004020202020204" pitchFamily="34" charset="0"/>
                <a:ea typeface="Aptos" panose="020B0004020202020204" pitchFamily="34" charset="0"/>
                <a:cs typeface="Times New Roman" panose="02020603050405020304" pitchFamily="18" charset="0"/>
              </a:rPr>
              <a:t>ither based on subsidiary rules of jurisdiction (French nationality) if no jurisdiction in another EU Member State nor 1996 Hague Member State. </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r>
              <a:rPr lang="en-GB" sz="2000" kern="100" dirty="0">
                <a:latin typeface="Aptos" panose="020B0004020202020204" pitchFamily="34" charset="0"/>
                <a:ea typeface="Aptos" panose="020B0004020202020204" pitchFamily="34" charset="0"/>
                <a:cs typeface="Times New Roman" panose="02020603050405020304" pitchFamily="18" charset="0"/>
              </a:rPr>
              <a:t>O</a:t>
            </a:r>
            <a:r>
              <a:rPr lang="en-GB" sz="2000" kern="100" dirty="0">
                <a:effectLst/>
                <a:latin typeface="Aptos" panose="020B0004020202020204" pitchFamily="34" charset="0"/>
                <a:ea typeface="Aptos" panose="020B0004020202020204" pitchFamily="34" charset="0"/>
                <a:cs typeface="Times New Roman" panose="02020603050405020304" pitchFamily="18" charset="0"/>
              </a:rPr>
              <a:t>r, based on Article 11 = Where the habitual residence cannot be established and jurisdiction cannot be determined based on Article 10 (choice of court) + Refugee children and children internationally displaced because of disturbance in the Member State of their habitual residence.</a:t>
            </a:r>
          </a:p>
          <a:p>
            <a:pPr marL="285750" indent="-285750" algn="just">
              <a:lnSpc>
                <a:spcPct val="115000"/>
              </a:lnSpc>
              <a:spcAft>
                <a:spcPts val="800"/>
              </a:spcAft>
              <a:buFont typeface="Arial" panose="020B0604020202020204" pitchFamily="34" charset="0"/>
              <a:buChar char="•"/>
            </a:pPr>
            <a:r>
              <a:rPr lang="en-GB" sz="2000" kern="100" dirty="0">
                <a:latin typeface="Aptos" panose="020B0004020202020204" pitchFamily="34" charset="0"/>
                <a:ea typeface="Aptos" panose="020B0004020202020204" pitchFamily="34" charset="0"/>
                <a:cs typeface="Times New Roman" panose="02020603050405020304" pitchFamily="18" charset="0"/>
              </a:rPr>
              <a:t>Here The French judge could decide that Marlene’s habitual residence cannot be established and make a decision.</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endParaRPr lang="fr-FR" sz="2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Titre 3">
            <a:extLst>
              <a:ext uri="{FF2B5EF4-FFF2-40B4-BE49-F238E27FC236}">
                <a16:creationId xmlns:a16="http://schemas.microsoft.com/office/drawing/2014/main" id="{C1FF36D5-8B83-6E08-8FB6-FF4666E6BC66}"/>
              </a:ext>
            </a:extLst>
          </p:cNvPr>
          <p:cNvSpPr>
            <a:spLocks noGrp="1"/>
          </p:cNvSpPr>
          <p:nvPr>
            <p:ph type="title"/>
          </p:nvPr>
        </p:nvSpPr>
        <p:spPr>
          <a:xfrm>
            <a:off x="4177364" y="448578"/>
            <a:ext cx="3436219" cy="1377047"/>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dirty="0"/>
          </a:p>
        </p:txBody>
      </p:sp>
    </p:spTree>
    <p:extLst>
      <p:ext uri="{BB962C8B-B14F-4D97-AF65-F5344CB8AC3E}">
        <p14:creationId xmlns:p14="http://schemas.microsoft.com/office/powerpoint/2010/main" val="213309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F49FE8C-5520-0443-91CF-E56B051A9062}"/>
              </a:ext>
            </a:extLst>
          </p:cNvPr>
          <p:cNvSpPr>
            <a:spLocks noGrp="1"/>
          </p:cNvSpPr>
          <p:nvPr>
            <p:ph idx="1"/>
          </p:nvPr>
        </p:nvSpPr>
        <p:spPr>
          <a:xfrm>
            <a:off x="838200" y="1288026"/>
            <a:ext cx="10515600" cy="4888936"/>
          </a:xfrm>
        </p:spPr>
        <p:txBody>
          <a:bodyPr>
            <a:normAutofit/>
          </a:bodyPr>
          <a:lstStyle/>
          <a:p>
            <a:pPr marL="0" marR="190500" indent="0">
              <a:lnSpc>
                <a:spcPct val="115000"/>
              </a:lnSpc>
              <a:spcBef>
                <a:spcPts val="0"/>
              </a:spcBef>
              <a:buNone/>
            </a:pPr>
            <a:r>
              <a:rPr lang="en-CA" sz="1700" kern="0" dirty="0">
                <a:effectLst/>
                <a:latin typeface="Aptos" panose="020B0004020202020204" pitchFamily="34" charset="0"/>
                <a:ea typeface="Times New Roman" panose="02020603050405020304" pitchFamily="18" charset="0"/>
                <a:cs typeface="Arial" panose="020B0604020202020204" pitchFamily="34" charset="0"/>
              </a:rPr>
              <a:t>See for example </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Jackson v. </a:t>
            </a:r>
            <a:r>
              <a:rPr lang="en-CA" sz="1700" i="1" kern="0" dirty="0" err="1">
                <a:effectLst/>
                <a:latin typeface="Aptos" panose="020B0004020202020204" pitchFamily="34" charset="0"/>
                <a:ea typeface="Times New Roman" panose="02020603050405020304" pitchFamily="18" charset="0"/>
                <a:cs typeface="Arial" panose="020B0604020202020204" pitchFamily="34" charset="0"/>
              </a:rPr>
              <a:t>Graczyk</a:t>
            </a:r>
            <a:r>
              <a:rPr lang="en-CA" sz="1700" kern="0" dirty="0">
                <a:effectLst/>
                <a:latin typeface="Aptos" panose="020B0004020202020204" pitchFamily="34" charset="0"/>
                <a:ea typeface="Times New Roman" panose="02020603050405020304" pitchFamily="18" charset="0"/>
                <a:cs typeface="Arial" panose="020B0604020202020204" pitchFamily="34" charset="0"/>
              </a:rPr>
              <a:t>, 2007 ONCA 388: child may have no habitual residence.</a:t>
            </a:r>
            <a:endParaRPr lang="fr-FR" sz="17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buFont typeface="+mj-lt"/>
              <a:buAutoNum type="alphaLcParenR"/>
            </a:pPr>
            <a:r>
              <a:rPr lang="en-CA" sz="1700" kern="0" dirty="0">
                <a:effectLst/>
                <a:latin typeface="Aptos" panose="020B0004020202020204" pitchFamily="34" charset="0"/>
                <a:ea typeface="Times New Roman" panose="02020603050405020304" pitchFamily="18" charset="0"/>
                <a:cs typeface="Arial" panose="020B0604020202020204" pitchFamily="34" charset="0"/>
              </a:rPr>
              <a:t>Child lived in Florida until 2.5 months old when mother was evicted from her apartment in Florida and returned to Ontario. Father lived in Texas but had visited child and mother in Florida for a few weeks after child’s birth. Father started Hague immediately after mother and child moved to Ontario. The application judge found that the child’s habitual residence was tied to his mother, in Ontario.  </a:t>
            </a:r>
            <a:endParaRPr lang="fr-FR" sz="17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buFont typeface="+mj-lt"/>
              <a:buAutoNum type="alphaLcParenR"/>
            </a:pPr>
            <a:r>
              <a:rPr lang="en-CA" sz="1700" kern="0" dirty="0">
                <a:effectLst/>
                <a:latin typeface="Aptos" panose="020B0004020202020204" pitchFamily="34" charset="0"/>
                <a:ea typeface="Times New Roman" panose="02020603050405020304" pitchFamily="18" charset="0"/>
                <a:cs typeface="Arial" panose="020B0604020202020204" pitchFamily="34" charset="0"/>
              </a:rPr>
              <a:t>Decision was appealed to the Ontario Court of Appeal.</a:t>
            </a:r>
            <a:endParaRPr lang="fr-FR" sz="17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buFont typeface="+mj-lt"/>
              <a:buAutoNum type="alphaLcParenR"/>
            </a:pPr>
            <a:r>
              <a:rPr lang="en-CA" sz="1700" kern="0" dirty="0">
                <a:effectLst/>
                <a:latin typeface="Aptos" panose="020B0004020202020204" pitchFamily="34" charset="0"/>
                <a:ea typeface="Times New Roman" panose="02020603050405020304" pitchFamily="18" charset="0"/>
                <a:cs typeface="Arial" panose="020B0604020202020204" pitchFamily="34" charset="0"/>
              </a:rPr>
              <a:t>The Court of Appeal found that the child had no habitual residence and thus the </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Hague </a:t>
            </a:r>
            <a:r>
              <a:rPr lang="en-CA" sz="1700" kern="0" dirty="0">
                <a:effectLst/>
                <a:latin typeface="Aptos" panose="020B0004020202020204" pitchFamily="34" charset="0"/>
                <a:ea typeface="Times New Roman" panose="02020603050405020304" pitchFamily="18" charset="0"/>
                <a:cs typeface="Arial" panose="020B0604020202020204" pitchFamily="34" charset="0"/>
              </a:rPr>
              <a:t>did not apply.  </a:t>
            </a:r>
            <a:endParaRPr lang="fr-FR" sz="17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buFont typeface="+mj-lt"/>
              <a:buAutoNum type="alphaLcParenR"/>
            </a:pPr>
            <a:r>
              <a:rPr lang="en-CA" sz="1700" kern="0" dirty="0">
                <a:effectLst/>
                <a:latin typeface="Aptos" panose="020B0004020202020204" pitchFamily="34" charset="0"/>
                <a:ea typeface="Times New Roman" panose="02020603050405020304" pitchFamily="18" charset="0"/>
                <a:cs typeface="Arial" panose="020B0604020202020204" pitchFamily="34" charset="0"/>
              </a:rPr>
              <a:t>Child’s physical presence in Ontario gave the Court jurisdiction under the </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Children’s Law Reform </a:t>
            </a:r>
            <a:r>
              <a:rPr lang="en-CA" sz="1700" kern="0" dirty="0">
                <a:effectLst/>
                <a:latin typeface="Aptos" panose="020B0004020202020204" pitchFamily="34" charset="0"/>
                <a:ea typeface="Times New Roman" panose="02020603050405020304" pitchFamily="18" charset="0"/>
                <a:cs typeface="Arial" panose="020B0604020202020204" pitchFamily="34" charset="0"/>
              </a:rPr>
              <a:t>Act, R.S.O. 1990, c. C.12</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 (“CLRA”)</a:t>
            </a:r>
            <a:r>
              <a:rPr lang="en-CA" sz="1700" kern="0" dirty="0">
                <a:effectLst/>
                <a:latin typeface="Aptos" panose="020B0004020202020204" pitchFamily="34" charset="0"/>
                <a:ea typeface="Times New Roman" panose="02020603050405020304" pitchFamily="18" charset="0"/>
                <a:cs typeface="Arial" panose="020B0604020202020204" pitchFamily="34" charset="0"/>
              </a:rPr>
              <a:t>.</a:t>
            </a:r>
            <a:endParaRPr lang="fr-FR" sz="1700" kern="100" dirty="0">
              <a:effectLst/>
              <a:latin typeface="Aptos" panose="020B0004020202020204" pitchFamily="34" charset="0"/>
              <a:ea typeface="Aptos" panose="020B0004020202020204" pitchFamily="34" charset="0"/>
              <a:cs typeface="Times New Roman" panose="02020603050405020304" pitchFamily="18" charset="0"/>
            </a:endParaRPr>
          </a:p>
          <a:p>
            <a:pPr marL="0" marR="190500" indent="0">
              <a:lnSpc>
                <a:spcPct val="115000"/>
              </a:lnSpc>
              <a:spcBef>
                <a:spcPts val="1200"/>
              </a:spcBef>
              <a:spcAft>
                <a:spcPts val="1200"/>
              </a:spcAft>
              <a:buNone/>
            </a:pPr>
            <a:r>
              <a:rPr lang="en-CA" sz="1700" kern="0" dirty="0">
                <a:effectLst/>
                <a:latin typeface="Aptos" panose="020B0004020202020204" pitchFamily="34" charset="0"/>
                <a:ea typeface="Times New Roman" panose="02020603050405020304" pitchFamily="18" charset="0"/>
                <a:cs typeface="Arial" panose="020B0604020202020204" pitchFamily="34" charset="0"/>
              </a:rPr>
              <a:t>If Marlene were determined not to have a habitual residence by an Ontario Court </a:t>
            </a:r>
            <a:r>
              <a:rPr lang="en-CA" sz="1700" kern="0" dirty="0">
                <a:effectLst/>
                <a:latin typeface="Aptos" panose="020B00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CA" sz="1700" kern="0" dirty="0">
                <a:effectLst/>
                <a:latin typeface="Aptos" panose="020B0004020202020204" pitchFamily="34" charset="0"/>
                <a:ea typeface="Times New Roman" panose="02020603050405020304" pitchFamily="18" charset="0"/>
                <a:cs typeface="Arial" panose="020B0604020202020204" pitchFamily="34" charset="0"/>
              </a:rPr>
              <a:t> no protection under the </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Hague </a:t>
            </a:r>
            <a:r>
              <a:rPr lang="en-CA" sz="1700" i="1" kern="0" dirty="0">
                <a:effectLst/>
                <a:latin typeface="Aptos" panose="020B00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 </a:t>
            </a:r>
            <a:r>
              <a:rPr lang="en-CA" sz="1700" kern="0" dirty="0">
                <a:effectLst/>
                <a:latin typeface="Aptos" panose="020B0004020202020204" pitchFamily="34" charset="0"/>
                <a:ea typeface="Times New Roman" panose="02020603050405020304" pitchFamily="18" charset="0"/>
                <a:cs typeface="Arial" panose="020B0604020202020204" pitchFamily="34" charset="0"/>
              </a:rPr>
              <a:t> a court in Ontario would either assert jurisdiction under s. 22(1)(b) of the </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CLRA</a:t>
            </a:r>
            <a:r>
              <a:rPr lang="en-CA" sz="1700" kern="0" dirty="0">
                <a:effectLst/>
                <a:latin typeface="Aptos" panose="020B0004020202020204" pitchFamily="34" charset="0"/>
                <a:ea typeface="Times New Roman" panose="02020603050405020304" pitchFamily="18" charset="0"/>
                <a:cs typeface="Arial" panose="020B0604020202020204" pitchFamily="34" charset="0"/>
              </a:rPr>
              <a:t> if Marlene were physically present in Ontario and on the balance of convenience, it was appropriate for jurisdiction to be asserted in Ontario; OR determine that another jurisdiction were the more appropriate forum pursuant to s. 42 of the </a:t>
            </a:r>
            <a:r>
              <a:rPr lang="en-CA" sz="1700" i="1" kern="0" dirty="0">
                <a:effectLst/>
                <a:latin typeface="Aptos" panose="020B0004020202020204" pitchFamily="34" charset="0"/>
                <a:ea typeface="Times New Roman" panose="02020603050405020304" pitchFamily="18" charset="0"/>
                <a:cs typeface="Arial" panose="020B0604020202020204" pitchFamily="34" charset="0"/>
              </a:rPr>
              <a:t>CLRA</a:t>
            </a:r>
            <a:r>
              <a:rPr lang="en-CA" sz="1700" kern="0" dirty="0">
                <a:effectLst/>
                <a:latin typeface="Aptos" panose="020B0004020202020204" pitchFamily="34" charset="0"/>
                <a:ea typeface="Times New Roman" panose="02020603050405020304" pitchFamily="18" charset="0"/>
                <a:cs typeface="Arial" panose="020B0604020202020204" pitchFamily="34" charset="0"/>
              </a:rPr>
              <a:t>.</a:t>
            </a:r>
            <a:endParaRPr lang="fr-FR" sz="17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27BB78C-0E8D-A53A-C5FB-6A284A907238}"/>
              </a:ext>
            </a:extLst>
          </p:cNvPr>
          <p:cNvSpPr/>
          <p:nvPr/>
        </p:nvSpPr>
        <p:spPr>
          <a:xfrm>
            <a:off x="4552335" y="236126"/>
            <a:ext cx="3087329" cy="909280"/>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5972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0F104-C8E4-F90B-BE4E-9F2BCC200347}"/>
              </a:ext>
            </a:extLst>
          </p:cNvPr>
          <p:cNvSpPr/>
          <p:nvPr/>
        </p:nvSpPr>
        <p:spPr>
          <a:xfrm>
            <a:off x="0" y="0"/>
            <a:ext cx="12192000" cy="2087477"/>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40D6F-5449-1886-75EC-299224151CB1}"/>
              </a:ext>
            </a:extLst>
          </p:cNvPr>
          <p:cNvSpPr>
            <a:spLocks noGrp="1"/>
          </p:cNvSpPr>
          <p:nvPr>
            <p:ph type="ctrTitle"/>
          </p:nvPr>
        </p:nvSpPr>
        <p:spPr>
          <a:xfrm>
            <a:off x="150988" y="255245"/>
            <a:ext cx="11921447" cy="870441"/>
          </a:xfrm>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IAFL USA &amp; Canadian Chapter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Annual Meeting</a:t>
            </a:r>
          </a:p>
        </p:txBody>
      </p:sp>
      <p:sp>
        <p:nvSpPr>
          <p:cNvPr id="3" name="Subtitle 2">
            <a:extLst>
              <a:ext uri="{FF2B5EF4-FFF2-40B4-BE49-F238E27FC236}">
                <a16:creationId xmlns:a16="http://schemas.microsoft.com/office/drawing/2014/main" id="{6BCECCA2-BBEE-11A5-9292-3EA14D1770BA}"/>
              </a:ext>
            </a:extLst>
          </p:cNvPr>
          <p:cNvSpPr>
            <a:spLocks noGrp="1"/>
          </p:cNvSpPr>
          <p:nvPr>
            <p:ph type="subTitle" idx="1"/>
          </p:nvPr>
        </p:nvSpPr>
        <p:spPr>
          <a:xfrm>
            <a:off x="135276" y="1125686"/>
            <a:ext cx="9144000" cy="741585"/>
          </a:xfrm>
        </p:spPr>
        <p:txBody>
          <a:bodyPr>
            <a:normAutofit lnSpcReduction="10000"/>
          </a:bodyPr>
          <a:lstStyle/>
          <a:p>
            <a:pPr algn="l">
              <a:spcBef>
                <a:spcPts val="0"/>
              </a:spcBef>
            </a:pPr>
            <a:r>
              <a:rPr lang="en-US" dirty="0">
                <a:solidFill>
                  <a:schemeClr val="bg1"/>
                </a:solidFill>
                <a:latin typeface="Arial" panose="020B0604020202020204" pitchFamily="34" charset="0"/>
                <a:cs typeface="Arial" panose="020B0604020202020204" pitchFamily="34" charset="0"/>
              </a:rPr>
              <a:t>Charleston, South Carolina</a:t>
            </a:r>
          </a:p>
          <a:p>
            <a:pPr algn="l">
              <a:lnSpc>
                <a:spcPct val="100000"/>
              </a:lnSpc>
              <a:spcBef>
                <a:spcPts val="0"/>
              </a:spcBef>
            </a:pPr>
            <a:r>
              <a:rPr lang="en-US" dirty="0">
                <a:solidFill>
                  <a:schemeClr val="bg1"/>
                </a:solidFill>
                <a:latin typeface="Arial" panose="020B0604020202020204" pitchFamily="34" charset="0"/>
                <a:cs typeface="Arial" panose="020B0604020202020204" pitchFamily="34" charset="0"/>
              </a:rPr>
              <a:t>February 5-8, 2025</a:t>
            </a:r>
          </a:p>
        </p:txBody>
      </p:sp>
      <p:pic>
        <p:nvPicPr>
          <p:cNvPr id="5" name="Picture 4" descr="A logo for a company&#10;&#10;Description automatically generated">
            <a:extLst>
              <a:ext uri="{FF2B5EF4-FFF2-40B4-BE49-F238E27FC236}">
                <a16:creationId xmlns:a16="http://schemas.microsoft.com/office/drawing/2014/main" id="{9CD0A92F-BE8D-826F-5797-DD2323A68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40" y="612320"/>
            <a:ext cx="2397902" cy="1035120"/>
          </a:xfrm>
          <a:prstGeom prst="rect">
            <a:avLst/>
          </a:prstGeom>
        </p:spPr>
      </p:pic>
      <p:pic>
        <p:nvPicPr>
          <p:cNvPr id="7" name="Picture 6" descr="A logo for a company&#10;&#10;Description automatically generated">
            <a:extLst>
              <a:ext uri="{FF2B5EF4-FFF2-40B4-BE49-F238E27FC236}">
                <a16:creationId xmlns:a16="http://schemas.microsoft.com/office/drawing/2014/main" id="{2CCDE305-BCF5-F49A-ADE7-847E40D09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46" y="608125"/>
            <a:ext cx="2397906" cy="1035121"/>
          </a:xfrm>
          <a:prstGeom prst="rect">
            <a:avLst/>
          </a:prstGeom>
        </p:spPr>
      </p:pic>
      <p:sp>
        <p:nvSpPr>
          <p:cNvPr id="10" name="TextBox 9">
            <a:extLst>
              <a:ext uri="{FF2B5EF4-FFF2-40B4-BE49-F238E27FC236}">
                <a16:creationId xmlns:a16="http://schemas.microsoft.com/office/drawing/2014/main" id="{F1411A17-7A62-F06C-27C2-8C0835FBBFFB}"/>
              </a:ext>
            </a:extLst>
          </p:cNvPr>
          <p:cNvSpPr txBox="1"/>
          <p:nvPr/>
        </p:nvSpPr>
        <p:spPr>
          <a:xfrm>
            <a:off x="876800" y="5058312"/>
            <a:ext cx="5412435" cy="954107"/>
          </a:xfrm>
          <a:prstGeom prst="rect">
            <a:avLst/>
          </a:prstGeom>
          <a:noFill/>
        </p:spPr>
        <p:txBody>
          <a:bodyPr wrap="square">
            <a:spAutoFit/>
          </a:bodyPr>
          <a:lstStyle/>
          <a:p>
            <a:pPr algn="ctr"/>
            <a:r>
              <a:rPr lang="en-US" sz="2800" b="1" dirty="0">
                <a:solidFill>
                  <a:srgbClr val="0C113E"/>
                </a:solidFill>
                <a:latin typeface="Arial" panose="020B0604020202020204" pitchFamily="34" charset="0"/>
                <a:cs typeface="Arial" panose="020B0604020202020204" pitchFamily="34" charset="0"/>
              </a:rPr>
              <a:t>FRIDAY EDUCATION PROGRAM SPONSOR</a:t>
            </a:r>
            <a:endParaRPr lang="en-US" sz="2800" dirty="0">
              <a:solidFill>
                <a:srgbClr val="0C113E"/>
              </a:solidFill>
            </a:endParaRPr>
          </a:p>
        </p:txBody>
      </p:sp>
      <p:sp>
        <p:nvSpPr>
          <p:cNvPr id="13" name="TextBox 12">
            <a:extLst>
              <a:ext uri="{FF2B5EF4-FFF2-40B4-BE49-F238E27FC236}">
                <a16:creationId xmlns:a16="http://schemas.microsoft.com/office/drawing/2014/main" id="{4055F7A3-FC8E-5F1C-61AB-7ED17E438A01}"/>
              </a:ext>
            </a:extLst>
          </p:cNvPr>
          <p:cNvSpPr txBox="1"/>
          <p:nvPr/>
        </p:nvSpPr>
        <p:spPr>
          <a:xfrm>
            <a:off x="1863008" y="2469737"/>
            <a:ext cx="8465984" cy="523220"/>
          </a:xfrm>
          <a:prstGeom prst="rect">
            <a:avLst/>
          </a:prstGeom>
          <a:noFill/>
        </p:spPr>
        <p:txBody>
          <a:bodyPr wrap="square">
            <a:spAutoFit/>
          </a:bodyPr>
          <a:lstStyle/>
          <a:p>
            <a:pPr algn="ctr"/>
            <a:r>
              <a:rPr lang="en-US" sz="2800" b="1" dirty="0">
                <a:solidFill>
                  <a:srgbClr val="0C113E"/>
                </a:solidFill>
                <a:latin typeface="Arial" panose="020B0604020202020204" pitchFamily="34" charset="0"/>
                <a:cs typeface="Arial" panose="020B0604020202020204" pitchFamily="34" charset="0"/>
              </a:rPr>
              <a:t>THANK YOU!</a:t>
            </a:r>
            <a:endParaRPr lang="en-US" sz="2800" dirty="0">
              <a:solidFill>
                <a:srgbClr val="0C113E"/>
              </a:solidFill>
            </a:endParaRPr>
          </a:p>
        </p:txBody>
      </p:sp>
      <p:sp>
        <p:nvSpPr>
          <p:cNvPr id="4" name="TextBox 3">
            <a:extLst>
              <a:ext uri="{FF2B5EF4-FFF2-40B4-BE49-F238E27FC236}">
                <a16:creationId xmlns:a16="http://schemas.microsoft.com/office/drawing/2014/main" id="{1547297E-1F92-5481-C3AA-81626E12DF5A}"/>
              </a:ext>
            </a:extLst>
          </p:cNvPr>
          <p:cNvSpPr txBox="1"/>
          <p:nvPr/>
        </p:nvSpPr>
        <p:spPr>
          <a:xfrm>
            <a:off x="6358809" y="5058312"/>
            <a:ext cx="4663688" cy="954107"/>
          </a:xfrm>
          <a:prstGeom prst="rect">
            <a:avLst/>
          </a:prstGeom>
          <a:noFill/>
        </p:spPr>
        <p:txBody>
          <a:bodyPr wrap="square">
            <a:spAutoFit/>
          </a:bodyPr>
          <a:lstStyle/>
          <a:p>
            <a:pPr algn="ctr"/>
            <a:r>
              <a:rPr lang="en-US" sz="2800" b="1" dirty="0">
                <a:solidFill>
                  <a:srgbClr val="0C113E"/>
                </a:solidFill>
                <a:latin typeface="Arial" panose="020B0604020202020204" pitchFamily="34" charset="0"/>
                <a:cs typeface="Arial" panose="020B0604020202020204" pitchFamily="34" charset="0"/>
              </a:rPr>
              <a:t>FRIDAY EDUCATION AV SPONSOR</a:t>
            </a:r>
            <a:endParaRPr lang="en-US" sz="2800" dirty="0">
              <a:solidFill>
                <a:srgbClr val="0C113E"/>
              </a:solidFill>
            </a:endParaRPr>
          </a:p>
        </p:txBody>
      </p:sp>
      <p:pic>
        <p:nvPicPr>
          <p:cNvPr id="11" name="Picture 10">
            <a:extLst>
              <a:ext uri="{FF2B5EF4-FFF2-40B4-BE49-F238E27FC236}">
                <a16:creationId xmlns:a16="http://schemas.microsoft.com/office/drawing/2014/main" id="{971C98F8-1E77-0E78-3B43-E354D896E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217" y="3182121"/>
            <a:ext cx="3657600" cy="1828800"/>
          </a:xfrm>
          <a:prstGeom prst="rect">
            <a:avLst/>
          </a:prstGeom>
        </p:spPr>
      </p:pic>
      <p:pic>
        <p:nvPicPr>
          <p:cNvPr id="14" name="Picture 13" descr="A blue and gold logo&#10;&#10;AI-generated content may be incorrect.">
            <a:extLst>
              <a:ext uri="{FF2B5EF4-FFF2-40B4-BE49-F238E27FC236}">
                <a16:creationId xmlns:a16="http://schemas.microsoft.com/office/drawing/2014/main" id="{B8761834-4BBD-5F86-65E2-C60F30A24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332" y="2876862"/>
            <a:ext cx="2586642" cy="2111528"/>
          </a:xfrm>
          <a:prstGeom prst="rect">
            <a:avLst/>
          </a:prstGeom>
        </p:spPr>
      </p:pic>
    </p:spTree>
    <p:extLst>
      <p:ext uri="{BB962C8B-B14F-4D97-AF65-F5344CB8AC3E}">
        <p14:creationId xmlns:p14="http://schemas.microsoft.com/office/powerpoint/2010/main" val="1758762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6DC869D-4CE4-ED94-F7F6-A48355504E84}"/>
              </a:ext>
            </a:extLst>
          </p:cNvPr>
          <p:cNvSpPr>
            <a:spLocks noGrp="1"/>
          </p:cNvSpPr>
          <p:nvPr>
            <p:ph idx="1"/>
          </p:nvPr>
        </p:nvSpPr>
        <p:spPr>
          <a:xfrm>
            <a:off x="741106" y="3184188"/>
            <a:ext cx="10515600" cy="2992774"/>
          </a:xfrm>
        </p:spPr>
        <p:txBody>
          <a:bodyPr>
            <a:normAutofit fontScale="92500"/>
          </a:bodyPr>
          <a:lstStyle/>
          <a:p>
            <a:pPr marL="0" indent="0" algn="just">
              <a:lnSpc>
                <a:spcPct val="115000"/>
              </a:lnSpc>
              <a:spcAft>
                <a:spcPts val="800"/>
              </a:spcAft>
              <a:buNone/>
            </a:pPr>
            <a:r>
              <a:rPr lang="en-GB" sz="2200" u="sng" kern="100" dirty="0">
                <a:effectLst/>
                <a:latin typeface="Aptos" panose="020B0004020202020204" pitchFamily="34" charset="0"/>
                <a:ea typeface="Aptos" panose="020B0004020202020204" pitchFamily="34" charset="0"/>
                <a:cs typeface="Times New Roman" panose="02020603050405020304" pitchFamily="18" charset="0"/>
              </a:rPr>
              <a:t>General answer</a:t>
            </a:r>
            <a:r>
              <a:rPr lang="en-GB" sz="22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2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2200" kern="100" dirty="0">
                <a:effectLst/>
                <a:latin typeface="Aptos" panose="020B0004020202020204" pitchFamily="34" charset="0"/>
                <a:ea typeface="Aptos" panose="020B0004020202020204" pitchFamily="34" charset="0"/>
                <a:cs typeface="Times New Roman" panose="02020603050405020304" pitchFamily="18" charset="0"/>
              </a:rPr>
              <a:t>= element of proof</a:t>
            </a:r>
            <a:endParaRPr lang="fr-FR" sz="2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2200" kern="100" dirty="0">
                <a:effectLst/>
                <a:latin typeface="Aptos" panose="020B0004020202020204" pitchFamily="34" charset="0"/>
                <a:ea typeface="Aptos" panose="020B0004020202020204" pitchFamily="34" charset="0"/>
                <a:cs typeface="Times New Roman" panose="02020603050405020304" pitchFamily="18" charset="0"/>
              </a:rPr>
              <a:t>However, not binding: it is for the court to decide the question of habitual residence</a:t>
            </a:r>
            <a:endParaRPr lang="fr-FR"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CA" sz="2200" kern="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What if the parties’ agreement was that Marlene’s </a:t>
            </a:r>
            <a:r>
              <a:rPr lang="en-GB" sz="2200" kern="100" dirty="0">
                <a:effectLst/>
                <a:latin typeface="Aptos" panose="020B0004020202020204" pitchFamily="34" charset="0"/>
                <a:ea typeface="Aptos" panose="020B0004020202020204" pitchFamily="34" charset="0"/>
                <a:cs typeface="Times New Roman" panose="02020603050405020304" pitchFamily="18" charset="0"/>
              </a:rPr>
              <a:t>habitual residence </a:t>
            </a:r>
            <a:r>
              <a:rPr lang="en-CA" sz="2200" kern="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was in France? Does that confer habitual residence pursuant to the parties’ agreement?  Would it be the same if the agreement was Singapore and Marlene had never set foot in Singapore?</a:t>
            </a:r>
            <a:endParaRPr lang="fr-FR"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42CE1BE7-B4F9-E92B-AE00-55A31B036E69}"/>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C25B0E8B-F848-1DD2-73AB-AB9C92551849}"/>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1.4 What would be the impact of a parental agreement stating that Marlene has her habitual residence in one specific country? Is it binding?</a:t>
            </a:r>
            <a:endParaRPr lang="fr-FR" sz="1000" dirty="0">
              <a:solidFill>
                <a:schemeClr val="bg1"/>
              </a:solidFill>
            </a:endParaRPr>
          </a:p>
        </p:txBody>
      </p:sp>
      <p:pic>
        <p:nvPicPr>
          <p:cNvPr id="9" name="Image 8" descr="Une image contenant Panneau de signalisation, triangle&#10;&#10;Description générée automatiquement">
            <a:extLst>
              <a:ext uri="{FF2B5EF4-FFF2-40B4-BE49-F238E27FC236}">
                <a16:creationId xmlns:a16="http://schemas.microsoft.com/office/drawing/2014/main" id="{68A7DDEE-1D42-7425-BD69-503681E564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1413" y="1730777"/>
            <a:ext cx="654431" cy="574622"/>
          </a:xfrm>
          <a:prstGeom prst="rect">
            <a:avLst/>
          </a:prstGeom>
        </p:spPr>
      </p:pic>
      <p:sp>
        <p:nvSpPr>
          <p:cNvPr id="11" name="ZoneTexte 10">
            <a:extLst>
              <a:ext uri="{FF2B5EF4-FFF2-40B4-BE49-F238E27FC236}">
                <a16:creationId xmlns:a16="http://schemas.microsoft.com/office/drawing/2014/main" id="{FAFE1AEE-28CC-1FB5-0045-673EB6428697}"/>
              </a:ext>
            </a:extLst>
          </p:cNvPr>
          <p:cNvSpPr txBox="1"/>
          <p:nvPr/>
        </p:nvSpPr>
        <p:spPr>
          <a:xfrm>
            <a:off x="1415844" y="1515050"/>
            <a:ext cx="10008009" cy="1453411"/>
          </a:xfrm>
          <a:prstGeom prst="rect">
            <a:avLst/>
          </a:prstGeom>
          <a:noFill/>
        </p:spPr>
        <p:txBody>
          <a:bodyPr wrap="square">
            <a:spAutoFit/>
          </a:bodyPr>
          <a:lstStyle/>
          <a:p>
            <a:pPr marL="0" indent="0"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For the US habitual residence will only be used for Hague case. The whole country is generally viewed as one jurisdiction for habitual residence purposes in a Hague case. For custody cases, a child’s “home state” will be based on a particular State, not the entire U.S.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Not the case in Europe or in Canada.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115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1731CB-6796-EA9D-C0E2-E1583B549E75}"/>
              </a:ext>
            </a:extLst>
          </p:cNvPr>
          <p:cNvSpPr>
            <a:spLocks noGrp="1"/>
          </p:cNvSpPr>
          <p:nvPr>
            <p:ph idx="1"/>
          </p:nvPr>
        </p:nvSpPr>
        <p:spPr>
          <a:xfrm>
            <a:off x="838200" y="1506793"/>
            <a:ext cx="10515600" cy="3844413"/>
          </a:xfrm>
        </p:spPr>
        <p:txBody>
          <a:bodyPr/>
          <a:lstStyle/>
          <a:p>
            <a:pPr marL="0" indent="0" algn="just">
              <a:lnSpc>
                <a:spcPct val="115000"/>
              </a:lnSpc>
              <a:spcAft>
                <a:spcPts val="800"/>
              </a:spcAft>
              <a:buNone/>
            </a:pP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Look at parental intent and totality of circumstances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800" kern="0" dirty="0" err="1">
                <a:effectLst/>
                <a:latin typeface="Aptos" panose="020B0004020202020204" pitchFamily="34" charset="0"/>
                <a:ea typeface="Times New Roman" panose="02020603050405020304" pitchFamily="18" charset="0"/>
                <a:cs typeface="Times New Roman" panose="02020603050405020304" pitchFamily="18" charset="0"/>
              </a:rPr>
              <a:t>i</a:t>
            </a: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800" i="1" kern="0" dirty="0">
                <a:effectLst/>
                <a:latin typeface="Aptos" panose="020B0004020202020204" pitchFamily="34" charset="0"/>
                <a:ea typeface="Times New Roman" panose="02020603050405020304" pitchFamily="18" charset="0"/>
                <a:cs typeface="Times New Roman" panose="02020603050405020304" pitchFamily="18" charset="0"/>
              </a:rPr>
              <a:t>See </a:t>
            </a:r>
            <a:r>
              <a:rPr lang="en-CA" sz="1800" i="1" kern="0" dirty="0" err="1">
                <a:effectLst/>
                <a:latin typeface="Aptos" panose="020B0004020202020204" pitchFamily="34" charset="0"/>
                <a:ea typeface="Times New Roman" panose="02020603050405020304" pitchFamily="18" charset="0"/>
                <a:cs typeface="Times New Roman" panose="02020603050405020304" pitchFamily="18" charset="0"/>
              </a:rPr>
              <a:t>Monasky</a:t>
            </a:r>
            <a:r>
              <a:rPr lang="en-CA" sz="1800" i="1" kern="0" dirty="0">
                <a:effectLst/>
                <a:latin typeface="Aptos" panose="020B0004020202020204" pitchFamily="34" charset="0"/>
                <a:ea typeface="Times New Roman" panose="02020603050405020304" pitchFamily="18" charset="0"/>
                <a:cs typeface="Times New Roman" panose="02020603050405020304" pitchFamily="18" charset="0"/>
              </a:rPr>
              <a:t> v. </a:t>
            </a:r>
            <a:r>
              <a:rPr lang="en-CA" sz="1800" i="1" kern="0" dirty="0" err="1">
                <a:effectLst/>
                <a:latin typeface="Aptos" panose="020B0004020202020204" pitchFamily="34" charset="0"/>
                <a:ea typeface="Times New Roman" panose="02020603050405020304" pitchFamily="18" charset="0"/>
                <a:cs typeface="Times New Roman" panose="02020603050405020304" pitchFamily="18" charset="0"/>
              </a:rPr>
              <a:t>Taglieri</a:t>
            </a:r>
            <a:r>
              <a:rPr lang="en-CA" sz="1800" i="1" kern="0" dirty="0">
                <a:effectLst/>
                <a:latin typeface="Aptos" panose="020B0004020202020204" pitchFamily="34" charset="0"/>
                <a:ea typeface="Times New Roman" panose="02020603050405020304" pitchFamily="18" charset="0"/>
                <a:cs typeface="Times New Roman" panose="02020603050405020304" pitchFamily="18" charset="0"/>
              </a:rPr>
              <a:t> – parental intent but one factor for habitual residence determination.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800" i="1" kern="0" dirty="0">
                <a:effectLst/>
                <a:latin typeface="Aptos" panose="020B0004020202020204" pitchFamily="34" charset="0"/>
                <a:ea typeface="Times New Roman" panose="02020603050405020304" pitchFamily="18" charset="0"/>
                <a:cs typeface="Times New Roman" panose="02020603050405020304" pitchFamily="18" charset="0"/>
              </a:rPr>
              <a:t>ii.</a:t>
            </a: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800" i="1" kern="0" dirty="0">
                <a:effectLst/>
                <a:latin typeface="Aptos" panose="020B0004020202020204" pitchFamily="34" charset="0"/>
                <a:ea typeface="Times New Roman" panose="02020603050405020304" pitchFamily="18" charset="0"/>
                <a:cs typeface="Times New Roman" panose="02020603050405020304" pitchFamily="18" charset="0"/>
              </a:rPr>
              <a:t>See Baz v. Patterson – The appellate court stated as follows: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The critical question that Patterson raises is whether a parental stipulation as to their child's future habitual residence conclusively establishes residence, or if instead it is simply a factor (albeit a powerful one) for the totality-of-the-circumstances test. We conclude that it can be only the latter.   </a:t>
            </a:r>
            <a:endParaRPr lang="fr-FR" sz="1800" kern="100" dirty="0">
              <a:latin typeface="Aptos" panose="020B0004020202020204" pitchFamily="34" charset="0"/>
              <a:ea typeface="Times New Roman" panose="02020603050405020304" pitchFamily="18" charset="0"/>
              <a:cs typeface="Times New Roman" panose="02020603050405020304" pitchFamily="18" charset="0"/>
            </a:endParaRPr>
          </a:p>
          <a:p>
            <a:pPr marL="0" indent="0" algn="just">
              <a:lnSpc>
                <a:spcPct val="115000"/>
              </a:lnSpc>
              <a:spcAft>
                <a:spcPts val="800"/>
              </a:spcAft>
              <a:buNone/>
            </a:pPr>
            <a:r>
              <a:rPr lang="en-GB" sz="1800" kern="0" dirty="0">
                <a:effectLst/>
                <a:latin typeface="Aptos" panose="020B0004020202020204" pitchFamily="34" charset="0"/>
                <a:ea typeface="Times New Roman" panose="02020603050405020304" pitchFamily="18" charset="0"/>
                <a:cs typeface="Times New Roman" panose="02020603050405020304" pitchFamily="18" charset="0"/>
              </a:rPr>
              <a:t>First the Court found that such stipulations are not binding on the Courts and second, that parental intentions are just one factor for determining habitual residence.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84CD3C7B-C17C-D7CF-433B-F6621A0687A6}"/>
              </a:ext>
            </a:extLst>
          </p:cNvPr>
          <p:cNvSpPr/>
          <p:nvPr/>
        </p:nvSpPr>
        <p:spPr>
          <a:xfrm>
            <a:off x="4552335" y="361564"/>
            <a:ext cx="3087329" cy="638945"/>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82473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40C94D-FDDE-A57C-8A98-E66888D10DDB}"/>
              </a:ext>
            </a:extLst>
          </p:cNvPr>
          <p:cNvSpPr>
            <a:spLocks noGrp="1"/>
          </p:cNvSpPr>
          <p:nvPr>
            <p:ph idx="1"/>
          </p:nvPr>
        </p:nvSpPr>
        <p:spPr>
          <a:xfrm>
            <a:off x="838200" y="1087655"/>
            <a:ext cx="10515600" cy="5534219"/>
          </a:xfrm>
        </p:spPr>
        <p:txBody>
          <a:bodyPr>
            <a:noAutofit/>
          </a:bodyPr>
          <a:lstStyle/>
          <a:p>
            <a:pPr marL="0" marR="190500" indent="0">
              <a:lnSpc>
                <a:spcPct val="115000"/>
              </a:lnSpc>
              <a:spcBef>
                <a:spcPts val="1200"/>
              </a:spcBef>
              <a:spcAft>
                <a:spcPts val="1200"/>
              </a:spcAft>
              <a:buNone/>
            </a:pPr>
            <a:r>
              <a:rPr lang="en-CA" sz="1400" kern="0" dirty="0">
                <a:effectLst/>
                <a:latin typeface="Aptos" panose="020B0004020202020204" pitchFamily="34" charset="0"/>
                <a:ea typeface="Times New Roman" panose="02020603050405020304" pitchFamily="18" charset="0"/>
                <a:cs typeface="Arial" panose="020B0604020202020204" pitchFamily="34" charset="0"/>
              </a:rPr>
              <a:t>In 2018, Canada adopted the hybrid approach to determine the children’s habitual residence, which considers both the children’s circumstances and the shared intentions of the children’s parents. No one single consideration is determinative.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a:lnSpc>
                <a:spcPct val="115000"/>
              </a:lnSpc>
              <a:spcBef>
                <a:spcPts val="1200"/>
              </a:spcBef>
            </a:pPr>
            <a:r>
              <a:rPr lang="en-CA" sz="1400" i="1" kern="0" dirty="0">
                <a:effectLst/>
                <a:latin typeface="Aptos" panose="020B0004020202020204" pitchFamily="34" charset="0"/>
                <a:ea typeface="Times New Roman" panose="02020603050405020304" pitchFamily="18" charset="0"/>
                <a:cs typeface="Arial" panose="020B0604020202020204" pitchFamily="34" charset="0"/>
              </a:rPr>
              <a:t>OCL v </a:t>
            </a:r>
            <a:r>
              <a:rPr lang="en-CA" sz="1400" i="1" kern="0" dirty="0" err="1">
                <a:effectLst/>
                <a:latin typeface="Aptos" panose="020B0004020202020204" pitchFamily="34" charset="0"/>
                <a:ea typeface="Times New Roman" panose="02020603050405020304" pitchFamily="18" charset="0"/>
                <a:cs typeface="Arial" panose="020B0604020202020204" pitchFamily="34" charset="0"/>
              </a:rPr>
              <a:t>Balev</a:t>
            </a:r>
            <a:r>
              <a:rPr lang="en-CA" sz="1400" kern="0" dirty="0">
                <a:effectLst/>
                <a:latin typeface="Aptos" panose="020B0004020202020204" pitchFamily="34" charset="0"/>
                <a:ea typeface="Times New Roman" panose="02020603050405020304" pitchFamily="18" charset="0"/>
                <a:cs typeface="Arial" panose="020B0604020202020204" pitchFamily="34" charset="0"/>
              </a:rPr>
              <a:t> </a:t>
            </a:r>
            <a:r>
              <a:rPr lang="en-CA" sz="1400" u="sng" kern="0" dirty="0">
                <a:effectLst/>
                <a:latin typeface="Aptos" panose="020B00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2018 SCC 16</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Supreme Court of Canada para 73: “…parental intention may be relevant to determining habitual residence. </a:t>
            </a:r>
            <a:r>
              <a:rPr lang="en-CA" sz="1400" b="1" u="sng" kern="0" dirty="0">
                <a:effectLst/>
                <a:latin typeface="Aptos" panose="020B0004020202020204" pitchFamily="34" charset="0"/>
                <a:ea typeface="Times New Roman" panose="02020603050405020304" pitchFamily="18" charset="0"/>
                <a:cs typeface="Arial" panose="020B0604020202020204" pitchFamily="34" charset="0"/>
              </a:rPr>
              <a:t>But parents cannot contract out of the court’s duty, under Canadian laws implementing the </a:t>
            </a:r>
            <a:r>
              <a:rPr lang="en-CA" sz="1400" b="1" i="1" u="sng" kern="0" dirty="0">
                <a:effectLst/>
                <a:latin typeface="Aptos" panose="020B0004020202020204" pitchFamily="34" charset="0"/>
                <a:ea typeface="Times New Roman" panose="02020603050405020304" pitchFamily="18" charset="0"/>
                <a:cs typeface="Arial" panose="020B0604020202020204" pitchFamily="34" charset="0"/>
              </a:rPr>
              <a:t>Hague Convention</a:t>
            </a:r>
            <a:r>
              <a:rPr lang="en-CA" sz="1400" b="1" u="sng" kern="0" dirty="0">
                <a:effectLst/>
                <a:latin typeface="Aptos" panose="020B0004020202020204" pitchFamily="34" charset="0"/>
                <a:ea typeface="Times New Roman" panose="02020603050405020304" pitchFamily="18" charset="0"/>
                <a:cs typeface="Arial" panose="020B0604020202020204" pitchFamily="34" charset="0"/>
              </a:rPr>
              <a:t>, to make factual determinations of the habitual residence of children at the time of their alleged wrongful retention or remova</a:t>
            </a:r>
            <a:r>
              <a:rPr lang="en-CA" sz="1400" kern="0" dirty="0">
                <a:effectLst/>
                <a:latin typeface="Aptos" panose="020B0004020202020204" pitchFamily="34" charset="0"/>
                <a:ea typeface="Times New Roman" panose="02020603050405020304" pitchFamily="18" charset="0"/>
                <a:cs typeface="Arial" panose="020B0604020202020204" pitchFamily="34" charset="0"/>
              </a:rPr>
              <a:t>l.”</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pPr>
            <a:r>
              <a:rPr lang="en-GB" sz="1400" kern="0" dirty="0">
                <a:effectLst/>
                <a:latin typeface="Aptos" panose="020B0004020202020204" pitchFamily="34" charset="0"/>
                <a:ea typeface="Times New Roman" panose="02020603050405020304" pitchFamily="18" charset="0"/>
                <a:cs typeface="Arial" panose="020B0604020202020204" pitchFamily="34" charset="0"/>
              </a:rPr>
              <a:t>The Supreme Court of Canada cautioned against treating a time-limited consent agreement as a contract to be enforced by the Court. </a:t>
            </a:r>
            <a:r>
              <a:rPr lang="en-GB" sz="1400" kern="0" dirty="0">
                <a:latin typeface="Aptos" panose="020B0004020202020204" pitchFamily="34" charset="0"/>
                <a:ea typeface="Times New Roman" panose="02020603050405020304" pitchFamily="18" charset="0"/>
                <a:cs typeface="Arial" panose="020B0604020202020204" pitchFamily="34" charset="0"/>
              </a:rPr>
              <a:t>It</a:t>
            </a:r>
            <a:r>
              <a:rPr lang="en-GB" sz="1400" kern="0" dirty="0">
                <a:effectLst/>
                <a:latin typeface="Aptos" panose="020B0004020202020204" pitchFamily="34" charset="0"/>
                <a:ea typeface="Times New Roman" panose="02020603050405020304" pitchFamily="18" charset="0"/>
                <a:cs typeface="Arial" panose="020B0604020202020204" pitchFamily="34" charset="0"/>
              </a:rPr>
              <a:t> may be evidence of the parents’ intention, which is </a:t>
            </a:r>
            <a:r>
              <a:rPr lang="en-GB" sz="1400" u="sng" kern="0" dirty="0">
                <a:effectLst/>
                <a:latin typeface="Aptos" panose="020B0004020202020204" pitchFamily="34" charset="0"/>
                <a:ea typeface="Times New Roman" panose="02020603050405020304" pitchFamily="18" charset="0"/>
                <a:cs typeface="Arial" panose="020B0604020202020204" pitchFamily="34" charset="0"/>
              </a:rPr>
              <a:t>only</a:t>
            </a:r>
            <a:r>
              <a:rPr lang="en-GB" sz="1400" kern="0" dirty="0">
                <a:effectLst/>
                <a:latin typeface="Aptos" panose="020B0004020202020204" pitchFamily="34" charset="0"/>
                <a:ea typeface="Times New Roman" panose="02020603050405020304" pitchFamily="18" charset="0"/>
                <a:cs typeface="Arial" panose="020B0604020202020204" pitchFamily="34" charset="0"/>
              </a:rPr>
              <a:t> one factor to be considered in determining habitual residence.  </a:t>
            </a:r>
            <a:r>
              <a:rPr lang="en-GB" sz="1400" kern="0" dirty="0">
                <a:latin typeface="Aptos" panose="020B0004020202020204" pitchFamily="34" charset="0"/>
                <a:ea typeface="Times New Roman" panose="02020603050405020304" pitchFamily="18" charset="0"/>
                <a:cs typeface="Arial" panose="020B0604020202020204" pitchFamily="34" charset="0"/>
              </a:rPr>
              <a:t>P</a:t>
            </a:r>
            <a:r>
              <a:rPr lang="en-GB" sz="1400" kern="0" dirty="0">
                <a:effectLst/>
                <a:latin typeface="Aptos" panose="020B0004020202020204" pitchFamily="34" charset="0"/>
                <a:ea typeface="Times New Roman" panose="02020603050405020304" pitchFamily="18" charset="0"/>
                <a:cs typeface="Arial" panose="020B0604020202020204" pitchFamily="34" charset="0"/>
              </a:rPr>
              <a:t>arental intention </a:t>
            </a:r>
            <a:r>
              <a:rPr lang="en-GB" sz="1400" kern="0" dirty="0">
                <a:latin typeface="Aptos" panose="020B0004020202020204" pitchFamily="34" charset="0"/>
                <a:ea typeface="Times New Roman" panose="02020603050405020304" pitchFamily="18" charset="0"/>
                <a:cs typeface="Arial" panose="020B0604020202020204" pitchFamily="34" charset="0"/>
              </a:rPr>
              <a:t>=</a:t>
            </a:r>
            <a:r>
              <a:rPr lang="en-GB" sz="1400" kern="0" dirty="0">
                <a:effectLst/>
                <a:latin typeface="Aptos" panose="020B0004020202020204" pitchFamily="34" charset="0"/>
                <a:ea typeface="Times New Roman" panose="02020603050405020304" pitchFamily="18" charset="0"/>
                <a:cs typeface="Arial" panose="020B0604020202020204" pitchFamily="34" charset="0"/>
              </a:rPr>
              <a:t> one relevant factor among many, instead of the controlling factor</a:t>
            </a:r>
            <a:r>
              <a:rPr lang="en-GB" sz="1400" kern="0" dirty="0">
                <a:latin typeface="Aptos" panose="020B0004020202020204" pitchFamily="34" charset="0"/>
                <a:ea typeface="Times New Roman" panose="02020603050405020304" pitchFamily="18" charset="0"/>
                <a:cs typeface="Arial" panose="020B0604020202020204" pitchFamily="34" charset="0"/>
              </a:rPr>
              <a:t>. W</a:t>
            </a:r>
            <a:r>
              <a:rPr lang="en-GB" sz="1400" kern="0" dirty="0">
                <a:effectLst/>
                <a:latin typeface="Aptos" panose="020B0004020202020204" pitchFamily="34" charset="0"/>
                <a:ea typeface="Times New Roman" panose="02020603050405020304" pitchFamily="18" charset="0"/>
                <a:cs typeface="Arial" panose="020B0604020202020204" pitchFamily="34" charset="0"/>
              </a:rPr>
              <a:t>arned against “over-reliance” on this factor.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a:lnSpc>
                <a:spcPct val="115000"/>
              </a:lnSpc>
              <a:spcBef>
                <a:spcPts val="1200"/>
              </a:spcBef>
            </a:pPr>
            <a:r>
              <a:rPr lang="fr-FR" sz="1400" i="1" kern="0" dirty="0">
                <a:effectLst/>
                <a:latin typeface="Aptos" panose="020B0004020202020204" pitchFamily="34" charset="0"/>
                <a:ea typeface="Times New Roman" panose="02020603050405020304" pitchFamily="18" charset="0"/>
                <a:cs typeface="Arial" panose="020B0604020202020204" pitchFamily="34" charset="0"/>
              </a:rPr>
              <a:t>A.M. v. A.K.</a:t>
            </a:r>
            <a:r>
              <a:rPr lang="fr-FR" sz="1400" kern="0" dirty="0">
                <a:effectLst/>
                <a:latin typeface="Aptos" panose="020B0004020202020204" pitchFamily="34" charset="0"/>
                <a:ea typeface="Times New Roman" panose="02020603050405020304" pitchFamily="18" charset="0"/>
                <a:cs typeface="Arial" panose="020B0604020202020204" pitchFamily="34" charset="0"/>
              </a:rPr>
              <a:t>, </a:t>
            </a:r>
            <a:r>
              <a:rPr lang="fr-FR" sz="1400" u="sng" kern="0" dirty="0">
                <a:effectLst/>
                <a:latin typeface="Aptos" panose="020B00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2020 ONSC 3422</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190500" lvl="1" indent="0">
              <a:lnSpc>
                <a:spcPct val="115000"/>
              </a:lnSpc>
              <a:spcBef>
                <a:spcPts val="600"/>
              </a:spcBef>
              <a:buNone/>
            </a:pPr>
            <a:r>
              <a:rPr lang="en-GB" sz="1400" kern="0" dirty="0">
                <a:effectLst/>
                <a:latin typeface="Aptos" panose="020B0004020202020204" pitchFamily="34" charset="0"/>
                <a:ea typeface="Times New Roman" panose="02020603050405020304" pitchFamily="18" charset="0"/>
                <a:cs typeface="Arial" panose="020B0604020202020204" pitchFamily="34" charset="0"/>
              </a:rPr>
              <a:t>The father asked the court to give significant weight to an agreement in 2017 wherein they agreed to return to Australia after the mother completed her training in Ontario. The court refused to give undue weight to the parents’ intention</a:t>
            </a:r>
            <a:r>
              <a:rPr lang="en-GB" sz="1400" kern="0" dirty="0">
                <a:latin typeface="Aptos" panose="020B0004020202020204" pitchFamily="34" charset="0"/>
                <a:ea typeface="Times New Roman" panose="02020603050405020304" pitchFamily="18" charset="0"/>
                <a:cs typeface="Arial" panose="020B0604020202020204" pitchFamily="34" charset="0"/>
              </a:rPr>
              <a:t> and</a:t>
            </a:r>
            <a:r>
              <a:rPr lang="en-GB" sz="1400" kern="0" dirty="0">
                <a:effectLst/>
                <a:latin typeface="Aptos" panose="020B0004020202020204" pitchFamily="34" charset="0"/>
                <a:ea typeface="Times New Roman" panose="02020603050405020304" pitchFamily="18" charset="0"/>
                <a:cs typeface="Arial" panose="020B0604020202020204" pitchFamily="34" charset="0"/>
              </a:rPr>
              <a:t> concluded that the children’s habitual residence was Ontario, not Australia.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a:lnSpc>
                <a:spcPct val="115000"/>
              </a:lnSpc>
              <a:spcBef>
                <a:spcPts val="1200"/>
              </a:spcBef>
              <a:spcAft>
                <a:spcPts val="1200"/>
              </a:spcAft>
            </a:pPr>
            <a:r>
              <a:rPr lang="en-CA" sz="1400" kern="0" dirty="0">
                <a:effectLst/>
                <a:latin typeface="Aptos" panose="020B0004020202020204" pitchFamily="34" charset="0"/>
                <a:ea typeface="Times New Roman" panose="02020603050405020304" pitchFamily="18" charset="0"/>
                <a:cs typeface="Arial" panose="020B0604020202020204" pitchFamily="34" charset="0"/>
              </a:rPr>
              <a:t>In Marlene’s case, it might be a tie-breaker since she is young and not in school between Canada, the US and France; but, would be less convincing if the agreement said that her parents agreed that her habitual residence was Singapore, where she has never been.</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DA0EC21B-915C-CF80-5FAB-3FF56D5225BF}"/>
              </a:ext>
            </a:extLst>
          </p:cNvPr>
          <p:cNvSpPr/>
          <p:nvPr/>
        </p:nvSpPr>
        <p:spPr>
          <a:xfrm>
            <a:off x="4552335" y="236126"/>
            <a:ext cx="3087329" cy="638945"/>
          </a:xfrm>
          <a:prstGeom prst="rect">
            <a:avLst/>
          </a:prstGeom>
          <a:blipFill dpi="0" rotWithShape="1">
            <a:blip r:embed="rId4">
              <a:alphaModFix amt="52000"/>
              <a:extLst>
                <a:ext uri="{837473B0-CC2E-450A-ABE3-18F120FF3D39}">
                  <a1611:picAttrSrcUrl xmlns:a1611="http://schemas.microsoft.com/office/drawing/2016/11/main" r:id="rId5"/>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35568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387E59-6328-867B-4EBC-C9510DD32044}"/>
              </a:ext>
            </a:extLst>
          </p:cNvPr>
          <p:cNvSpPr>
            <a:spLocks noGrp="1"/>
          </p:cNvSpPr>
          <p:nvPr>
            <p:ph idx="1"/>
          </p:nvPr>
        </p:nvSpPr>
        <p:spPr>
          <a:xfrm>
            <a:off x="838200" y="1825625"/>
            <a:ext cx="10515600" cy="4565550"/>
          </a:xfrm>
        </p:spPr>
        <p:txBody>
          <a:bodyPr>
            <a:normAutofit lnSpcReduction="10000"/>
          </a:bodyPr>
          <a:lstStyle/>
          <a:p>
            <a:pPr marL="0" indent="0" algn="just">
              <a:lnSpc>
                <a:spcPct val="115000"/>
              </a:lnSpc>
              <a:spcAft>
                <a:spcPts val="800"/>
              </a:spcAft>
              <a:buNone/>
            </a:pPr>
            <a:r>
              <a:rPr lang="en-US" sz="1600" i="1" u="sng" kern="100" dirty="0">
                <a:effectLst/>
                <a:latin typeface="Aptos" panose="020B0004020202020204" pitchFamily="34" charset="0"/>
                <a:ea typeface="Aptos" panose="020B0004020202020204" pitchFamily="34" charset="0"/>
                <a:cs typeface="Times New Roman" panose="02020603050405020304" pitchFamily="18" charset="0"/>
              </a:rPr>
              <a:t>Examples</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600" i="1"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US" sz="1600" b="1" i="1" kern="100" dirty="0">
                <a:effectLst/>
                <a:latin typeface="Aptos" panose="020B0004020202020204" pitchFamily="34" charset="0"/>
                <a:ea typeface="Aptos" panose="020B0004020202020204" pitchFamily="34" charset="0"/>
                <a:cs typeface="Times New Roman" panose="02020603050405020304" pitchFamily="18" charset="0"/>
              </a:rPr>
              <a:t>French Supreme Court July 16, 1992, n°91-18.117</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 Both parents lived in Indiana with their children. The mother moved to France with the father’s consent and filed for divorce in France. The father gave his consent for the children to stay in France </a:t>
            </a:r>
            <a:r>
              <a:rPr lang="en-US" sz="1600" i="1" u="sng" kern="100" dirty="0">
                <a:effectLst/>
                <a:latin typeface="Aptos" panose="020B0004020202020204" pitchFamily="34" charset="0"/>
                <a:ea typeface="Aptos" panose="020B0004020202020204" pitchFamily="34" charset="0"/>
                <a:cs typeface="Times New Roman" panose="02020603050405020304" pitchFamily="18" charset="0"/>
              </a:rPr>
              <a:t>temporarily</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 while the parents negotiated a global settlement. The French Judicial Supreme Court held that the children’s habitual residence had remained in the United States as the father had only given a </a:t>
            </a:r>
            <a:r>
              <a:rPr lang="en-US" sz="1600" i="1" u="sng" kern="100" dirty="0">
                <a:effectLst/>
                <a:latin typeface="Aptos" panose="020B0004020202020204" pitchFamily="34" charset="0"/>
                <a:ea typeface="Aptos" panose="020B0004020202020204" pitchFamily="34" charset="0"/>
                <a:cs typeface="Times New Roman" panose="02020603050405020304" pitchFamily="18" charset="0"/>
              </a:rPr>
              <a:t>temporary</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 consent.</a:t>
            </a:r>
            <a:endParaRPr lang="fr-FR" sz="1600" i="1" kern="100" dirty="0">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US" sz="1600" b="1" i="1" kern="100" dirty="0">
                <a:effectLst/>
                <a:latin typeface="Aptos" panose="020B0004020202020204" pitchFamily="34" charset="0"/>
                <a:ea typeface="Aptos" panose="020B0004020202020204" pitchFamily="34" charset="0"/>
                <a:cs typeface="Times New Roman" panose="02020603050405020304" pitchFamily="18" charset="0"/>
              </a:rPr>
              <a:t>European Court of Justice, 5</a:t>
            </a:r>
            <a:r>
              <a:rPr lang="en-US" sz="1600" b="1" i="1"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600" b="1" i="1" kern="100" dirty="0">
                <a:effectLst/>
                <a:latin typeface="Aptos" panose="020B0004020202020204" pitchFamily="34" charset="0"/>
                <a:ea typeface="Aptos" panose="020B0004020202020204" pitchFamily="34" charset="0"/>
                <a:cs typeface="Times New Roman" panose="02020603050405020304" pitchFamily="18" charset="0"/>
              </a:rPr>
              <a:t> Chamber, June 8, 2017, C-111/17 PPU, OL v PQ:</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 While the national courts could </a:t>
            </a:r>
            <a:r>
              <a:rPr lang="en-US" sz="1600" i="1" u="sng" kern="100" dirty="0">
                <a:effectLst/>
                <a:latin typeface="Aptos" panose="020B0004020202020204" pitchFamily="34" charset="0"/>
                <a:ea typeface="Aptos" panose="020B0004020202020204" pitchFamily="34" charset="0"/>
                <a:cs typeface="Times New Roman" panose="02020603050405020304" pitchFamily="18" charset="0"/>
              </a:rPr>
              <a:t>take into account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parental agreements to establish a child’s place of habitual residence, </a:t>
            </a:r>
            <a:r>
              <a:rPr lang="en-US" sz="1600" i="1" u="sng" kern="100" dirty="0">
                <a:effectLst/>
                <a:latin typeface="Aptos" panose="020B0004020202020204" pitchFamily="34" charset="0"/>
                <a:ea typeface="Aptos" panose="020B0004020202020204" pitchFamily="34" charset="0"/>
                <a:cs typeface="Times New Roman" panose="02020603050405020304" pitchFamily="18" charset="0"/>
              </a:rPr>
              <a:t>this consent was not the decisive factor to determine a child’s place of habitual residence</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 The child was born in Greece and lived in Greece for the first few months of her life with both of her parents’ consent. The fact that the parents had decided that the family would establish their habitual residence in Italy – where their daughter had never lived – did not allow the court to establish her habitual residence in Italy. “habitual residence” reflects essentially a </a:t>
            </a:r>
            <a:r>
              <a:rPr lang="en-US" sz="1600" i="1" u="sng" kern="100" dirty="0">
                <a:effectLst/>
                <a:latin typeface="Aptos" panose="020B0004020202020204" pitchFamily="34" charset="0"/>
                <a:ea typeface="Aptos" panose="020B0004020202020204" pitchFamily="34" charset="0"/>
                <a:cs typeface="Times New Roman" panose="02020603050405020304" pitchFamily="18" charset="0"/>
              </a:rPr>
              <a:t>question of fact</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 regardless of the parents’ prior agreement or consent, at least for an infant.</a:t>
            </a:r>
          </a:p>
          <a:p>
            <a:pPr marL="0" lvl="1" indent="0" algn="just">
              <a:lnSpc>
                <a:spcPct val="115000"/>
              </a:lnSpc>
              <a:buNone/>
            </a:pPr>
            <a:r>
              <a:rPr lang="en-US" sz="1600" i="1" kern="100" dirty="0">
                <a:effectLst/>
                <a:latin typeface="Aptos" panose="020B0004020202020204" pitchFamily="34" charset="0"/>
                <a:ea typeface="Aptos" panose="020B0004020202020204" pitchFamily="34" charset="0"/>
                <a:cs typeface="Times New Roman" panose="02020603050405020304" pitchFamily="18" charset="0"/>
              </a:rPr>
              <a:t>French courts now tend to interpret this concept the same way in Hague Convention proceedings where newborns or infants are involved. </a:t>
            </a:r>
            <a:endParaRPr lang="fr-FR" sz="1600" i="1"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5" name="Titre 4">
            <a:extLst>
              <a:ext uri="{FF2B5EF4-FFF2-40B4-BE49-F238E27FC236}">
                <a16:creationId xmlns:a16="http://schemas.microsoft.com/office/drawing/2014/main" id="{1305311E-08FD-E4C3-CFD5-5251B761A723}"/>
              </a:ext>
            </a:extLst>
          </p:cNvPr>
          <p:cNvSpPr>
            <a:spLocks noGrp="1"/>
          </p:cNvSpPr>
          <p:nvPr>
            <p:ph type="title"/>
          </p:nvPr>
        </p:nvSpPr>
        <p:spPr>
          <a:xfrm>
            <a:off x="4013735" y="365126"/>
            <a:ext cx="3657600" cy="1309670"/>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dirty="0"/>
          </a:p>
        </p:txBody>
      </p:sp>
    </p:spTree>
    <p:extLst>
      <p:ext uri="{BB962C8B-B14F-4D97-AF65-F5344CB8AC3E}">
        <p14:creationId xmlns:p14="http://schemas.microsoft.com/office/powerpoint/2010/main" val="4178190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7CBA15D-EE7B-B695-D13B-CBD7DD6B9F87}"/>
              </a:ext>
            </a:extLst>
          </p:cNvPr>
          <p:cNvSpPr>
            <a:spLocks noGrp="1"/>
          </p:cNvSpPr>
          <p:nvPr>
            <p:ph idx="1"/>
          </p:nvPr>
        </p:nvSpPr>
        <p:spPr>
          <a:xfrm>
            <a:off x="838200" y="1463040"/>
            <a:ext cx="10515600" cy="4713923"/>
          </a:xfrm>
        </p:spPr>
        <p:txBody>
          <a:bodyPr>
            <a:normAutofit/>
          </a:bodyPr>
          <a:lstStyle/>
          <a:p>
            <a:pPr marL="0" indent="0"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If choice of court (for instance involving Kay Peter and Rachael in an agreement about contact) before the proceedings and for France. Not exclusive. Hence not binding.</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If for Singapore, it does not help as not an EU Member State + not habitual residence as Marlene never set foot in Singapore.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6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If choice of court between Kay and Peter when starting the proceedings = binding provided that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Kay’s status as the mother and therefore holder of PA is recognized. OK if foreign judgement establishing Kay as the mother. French supreme court 14 Nov 2024 23-50.016</a:t>
            </a:r>
          </a:p>
          <a:p>
            <a:pPr lvl="1" algn="just">
              <a:lnSpc>
                <a:spcPct val="115000"/>
              </a:lnSpc>
            </a:pPr>
            <a:r>
              <a:rPr lang="en-GB" sz="1800" kern="100" dirty="0">
                <a:latin typeface="Aptos" panose="020B0004020202020204" pitchFamily="34" charset="0"/>
                <a:ea typeface="Aptos" panose="020B0004020202020204" pitchFamily="34" charset="0"/>
                <a:cs typeface="Times New Roman" panose="02020603050405020304" pitchFamily="18"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conditions:  the child has a substantial connection with the MS (nationality of the child, one of the holders of parental responsibility is habitual residence in that Member State or that Member State former habitual residence of the child).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Does not work for Singapore as not a Member State .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D001E700-5401-E849-FF5D-0D0CEE5415D9}"/>
              </a:ext>
            </a:extLst>
          </p:cNvPr>
          <p:cNvSpPr/>
          <p:nvPr/>
        </p:nvSpPr>
        <p:spPr>
          <a:xfrm>
            <a:off x="4321328" y="250257"/>
            <a:ext cx="3087329" cy="1074483"/>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95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EED73D-4977-6082-7DFC-F2AB88C2FB27}"/>
              </a:ext>
            </a:extLst>
          </p:cNvPr>
          <p:cNvSpPr>
            <a:spLocks noGrp="1"/>
          </p:cNvSpPr>
          <p:nvPr>
            <p:ph idx="1"/>
          </p:nvPr>
        </p:nvSpPr>
        <p:spPr>
          <a:xfrm>
            <a:off x="1072531" y="3429000"/>
            <a:ext cx="10418506" cy="2528754"/>
          </a:xfrm>
        </p:spPr>
        <p:txBody>
          <a:bodyPr/>
          <a:lstStyle/>
          <a:p>
            <a:pPr marL="0" indent="0">
              <a:buNone/>
            </a:pPr>
            <a:r>
              <a:rPr lang="en-CA" sz="1800" kern="0" dirty="0">
                <a:effectLst/>
                <a:latin typeface="Aptos" panose="020B0004020202020204" pitchFamily="34" charset="0"/>
                <a:ea typeface="Times New Roman" panose="02020603050405020304" pitchFamily="18" charset="0"/>
                <a:cs typeface="Arial" panose="020B0604020202020204" pitchFamily="34" charset="0"/>
              </a:rPr>
              <a:t>Difference between habitual residence and jurisdiction. </a:t>
            </a:r>
          </a:p>
          <a:p>
            <a:pPr marL="0" indent="0">
              <a:buNone/>
            </a:pPr>
            <a:endParaRPr lang="en-CA" sz="1800" kern="0" dirty="0">
              <a:latin typeface="Aptos" panose="020B0004020202020204" pitchFamily="34" charset="0"/>
              <a:ea typeface="Times New Roman" panose="02020603050405020304" pitchFamily="18" charset="0"/>
              <a:cs typeface="Arial" panose="020B0604020202020204" pitchFamily="34" charset="0"/>
            </a:endParaRPr>
          </a:p>
          <a:p>
            <a:pPr marL="0" indent="0">
              <a:buNone/>
            </a:pPr>
            <a:r>
              <a:rPr lang="en-CA" sz="1800" kern="0" dirty="0">
                <a:effectLst/>
                <a:latin typeface="Aptos" panose="020B0004020202020204" pitchFamily="34" charset="0"/>
                <a:ea typeface="Times New Roman" panose="02020603050405020304" pitchFamily="18" charset="0"/>
                <a:cs typeface="Arial" panose="020B0604020202020204" pitchFamily="34" charset="0"/>
              </a:rPr>
              <a:t>Often jurisdiction follows habitual residence.</a:t>
            </a:r>
          </a:p>
          <a:p>
            <a:pPr marL="0" indent="0">
              <a:buNone/>
            </a:pPr>
            <a:endParaRPr lang="en-CA" sz="1800" kern="0" dirty="0">
              <a:effectLst/>
              <a:latin typeface="Aptos" panose="020B0004020202020204" pitchFamily="34" charset="0"/>
              <a:ea typeface="Times New Roman" panose="02020603050405020304" pitchFamily="18" charset="0"/>
              <a:cs typeface="Arial" panose="020B0604020202020204" pitchFamily="34" charset="0"/>
            </a:endParaRPr>
          </a:p>
          <a:p>
            <a:pPr marL="0" indent="0">
              <a:buNone/>
            </a:pPr>
            <a:r>
              <a:rPr lang="en-CA" sz="1800" kern="0" dirty="0">
                <a:latin typeface="Aptos" panose="020B0004020202020204" pitchFamily="34" charset="0"/>
                <a:ea typeface="Times New Roman" panose="02020603050405020304" pitchFamily="18" charset="0"/>
                <a:cs typeface="Arial" panose="020B0604020202020204" pitchFamily="34" charset="0"/>
              </a:rPr>
              <a:t>But F</a:t>
            </a:r>
            <a:r>
              <a:rPr lang="en-CA" sz="1800" kern="0" dirty="0">
                <a:effectLst/>
                <a:latin typeface="Aptos" panose="020B0004020202020204" pitchFamily="34" charset="0"/>
                <a:ea typeface="Times New Roman" panose="02020603050405020304" pitchFamily="18" charset="0"/>
                <a:cs typeface="Arial" panose="020B0604020202020204" pitchFamily="34" charset="0"/>
              </a:rPr>
              <a:t>rench rules of subsidiary jurisdiction =&gt; If both parents were French and Marlene’s habitual residence was in the USA (non-Hague 1996), France would have jurisdiction.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a:p>
            <a:pPr marL="0" indent="0">
              <a:buNone/>
            </a:pPr>
            <a:endParaRPr lang="fr-FR" dirty="0"/>
          </a:p>
        </p:txBody>
      </p:sp>
      <p:sp>
        <p:nvSpPr>
          <p:cNvPr id="5" name="Rectangle 4">
            <a:extLst>
              <a:ext uri="{FF2B5EF4-FFF2-40B4-BE49-F238E27FC236}">
                <a16:creationId xmlns:a16="http://schemas.microsoft.com/office/drawing/2014/main" id="{B289F99F-BAB1-A027-DACD-018514EB759B}"/>
              </a:ext>
            </a:extLst>
          </p:cNvPr>
          <p:cNvSpPr/>
          <p:nvPr/>
        </p:nvSpPr>
        <p:spPr>
          <a:xfrm>
            <a:off x="0" y="0"/>
            <a:ext cx="12192000" cy="1730477"/>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6DE85023-9480-A0DF-EA92-9CB9BA1ECF25}"/>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startAt="2"/>
            </a:pPr>
            <a:r>
              <a:rPr lang="en-GB" sz="2400" b="1" kern="100" cap="small" dirty="0">
                <a:solidFill>
                  <a:schemeClr val="bg1"/>
                </a:solidFill>
                <a:latin typeface="Aptos" panose="020B0004020202020204" pitchFamily="34" charset="0"/>
                <a:cs typeface="Times New Roman" panose="02020603050405020304" pitchFamily="18" charset="0"/>
              </a:rPr>
              <a:t>Custody jurisdiction</a:t>
            </a:r>
            <a:endParaRPr lang="fr-FR" sz="2400" b="1" kern="100" cap="small" dirty="0">
              <a:solidFill>
                <a:schemeClr val="bg1"/>
              </a:solidFill>
              <a:latin typeface="Aptos" panose="020B0004020202020204" pitchFamily="34" charset="0"/>
              <a:cs typeface="Times New Roman" panose="02020603050405020304" pitchFamily="18" charset="0"/>
            </a:endParaRPr>
          </a:p>
        </p:txBody>
      </p:sp>
      <p:sp>
        <p:nvSpPr>
          <p:cNvPr id="9" name="Titre 1">
            <a:extLst>
              <a:ext uri="{FF2B5EF4-FFF2-40B4-BE49-F238E27FC236}">
                <a16:creationId xmlns:a16="http://schemas.microsoft.com/office/drawing/2014/main" id="{848B7D38-2951-42D8-71D5-B04D19F19A2E}"/>
              </a:ext>
            </a:extLst>
          </p:cNvPr>
          <p:cNvSpPr txBox="1">
            <a:spLocks/>
          </p:cNvSpPr>
          <p:nvPr/>
        </p:nvSpPr>
        <p:spPr>
          <a:xfrm>
            <a:off x="1032387" y="819113"/>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2.1 </a:t>
            </a:r>
            <a:r>
              <a:rPr lang="en-US"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Where would custody jurisdiction lie?  In NY, France, or Canada? </a:t>
            </a:r>
            <a:endParaRPr lang="fr-FR" sz="2000" b="1" kern="100" dirty="0">
              <a:solidFill>
                <a:schemeClr val="bg1"/>
              </a:solidFill>
              <a:latin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47606CDB-6388-AF39-B779-9564291348DD}"/>
              </a:ext>
            </a:extLst>
          </p:cNvPr>
          <p:cNvSpPr/>
          <p:nvPr/>
        </p:nvSpPr>
        <p:spPr>
          <a:xfrm>
            <a:off x="4552334" y="1860077"/>
            <a:ext cx="3087329" cy="1010942"/>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8962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381133-2320-C118-8AD1-CF309749A6E3}"/>
              </a:ext>
            </a:extLst>
          </p:cNvPr>
          <p:cNvSpPr>
            <a:spLocks noGrp="1"/>
          </p:cNvSpPr>
          <p:nvPr>
            <p:ph idx="1"/>
          </p:nvPr>
        </p:nvSpPr>
        <p:spPr>
          <a:xfrm>
            <a:off x="838200" y="1260909"/>
            <a:ext cx="10515600" cy="5139890"/>
          </a:xfrm>
        </p:spPr>
        <p:txBody>
          <a:bodyPr>
            <a:noAutofit/>
          </a:bodyPr>
          <a:lstStyle/>
          <a:p>
            <a:pPr marL="0" marR="190500" indent="0" algn="just">
              <a:lnSpc>
                <a:spcPct val="115000"/>
              </a:lnSpc>
              <a:spcBef>
                <a:spcPts val="600"/>
              </a:spcBef>
              <a:spcAft>
                <a:spcPts val="600"/>
              </a:spcAft>
              <a:buNone/>
            </a:pPr>
            <a:endParaRPr lang="en-CA" sz="1100" kern="0" dirty="0">
              <a:latin typeface="Aptos" panose="020B0004020202020204" pitchFamily="34" charset="0"/>
              <a:ea typeface="Times New Roman" panose="02020603050405020304" pitchFamily="18" charset="0"/>
              <a:cs typeface="Arial" panose="020B0604020202020204" pitchFamily="34" charset="0"/>
            </a:endParaRPr>
          </a:p>
          <a:p>
            <a:pPr marL="0" marR="190500" indent="0" algn="just">
              <a:lnSpc>
                <a:spcPct val="115000"/>
              </a:lnSpc>
              <a:spcBef>
                <a:spcPts val="600"/>
              </a:spcBef>
              <a:spcAft>
                <a:spcPts val="600"/>
              </a:spcAft>
              <a:buNone/>
            </a:pPr>
            <a:r>
              <a:rPr lang="en-CA" sz="1800" kern="0" dirty="0">
                <a:effectLst/>
                <a:latin typeface="Aptos" panose="020B0004020202020204" pitchFamily="34" charset="0"/>
                <a:ea typeface="Times New Roman" panose="02020603050405020304" pitchFamily="18" charset="0"/>
                <a:cs typeface="Arial" panose="020B0604020202020204" pitchFamily="34" charset="0"/>
              </a:rPr>
              <a:t>No 1996 Convention =&gt; In the U.S., custody jurisdiction is determined separately from a Hague case.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190500" indent="0" algn="just">
              <a:lnSpc>
                <a:spcPct val="115000"/>
              </a:lnSpc>
              <a:spcBef>
                <a:spcPts val="600"/>
              </a:spcBef>
              <a:spcAft>
                <a:spcPts val="600"/>
              </a:spcAft>
              <a:buNone/>
            </a:pPr>
            <a:r>
              <a:rPr lang="en-CA" sz="1800" b="1" i="1" kern="0" dirty="0">
                <a:effectLst/>
                <a:latin typeface="Aptos" panose="020B0004020202020204" pitchFamily="34" charset="0"/>
                <a:ea typeface="Times New Roman" panose="02020603050405020304" pitchFamily="18" charset="0"/>
                <a:cs typeface="Arial" panose="020B0604020202020204" pitchFamily="34" charset="0"/>
              </a:rPr>
              <a:t>Gallagher v. </a:t>
            </a:r>
            <a:r>
              <a:rPr lang="en-CA" sz="1800" b="1" i="1" kern="0" dirty="0" err="1">
                <a:effectLst/>
                <a:latin typeface="Aptos" panose="020B0004020202020204" pitchFamily="34" charset="0"/>
                <a:ea typeface="Times New Roman" panose="02020603050405020304" pitchFamily="18" charset="0"/>
                <a:cs typeface="Arial" panose="020B0604020202020204" pitchFamily="34" charset="0"/>
              </a:rPr>
              <a:t>Pignoloni</a:t>
            </a:r>
            <a:r>
              <a:rPr lang="en-CA" sz="1800" b="1" kern="0" dirty="0">
                <a:effectLst/>
                <a:latin typeface="Aptos" panose="020B0004020202020204" pitchFamily="34" charset="0"/>
                <a:ea typeface="Times New Roman" panose="02020603050405020304" pitchFamily="18" charset="0"/>
                <a:cs typeface="Arial" panose="020B0604020202020204" pitchFamily="34" charset="0"/>
              </a:rPr>
              <a:t> </a:t>
            </a:r>
            <a:r>
              <a:rPr lang="en-CA" sz="1800" kern="0" dirty="0">
                <a:effectLst/>
                <a:latin typeface="Aptos" panose="020B0004020202020204" pitchFamily="34" charset="0"/>
                <a:ea typeface="Times New Roman" panose="02020603050405020304" pitchFamily="18" charset="0"/>
                <a:cs typeface="Arial" panose="020B0604020202020204" pitchFamily="34" charset="0"/>
              </a:rPr>
              <a:t>: S</a:t>
            </a:r>
            <a:r>
              <a:rPr lang="en-GB" sz="1800" kern="0" dirty="0">
                <a:effectLst/>
                <a:latin typeface="Aptos" panose="020B0004020202020204" pitchFamily="34" charset="0"/>
                <a:ea typeface="Times New Roman" panose="02020603050405020304" pitchFamily="18" charset="0"/>
                <a:cs typeface="Arial" panose="020B0604020202020204" pitchFamily="34" charset="0"/>
              </a:rPr>
              <a:t>imply because the Hague court permitted the Child to remain in the U.S. does not mean that custody jurisdiction belongs to New York.  Rather, in this case, custody jurisdiction properly belonged to Italy where the father continued to reside and where the initial custody determination was made.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190500" indent="0" algn="just">
              <a:lnSpc>
                <a:spcPct val="115000"/>
              </a:lnSpc>
              <a:spcBef>
                <a:spcPts val="600"/>
              </a:spcBef>
              <a:spcAft>
                <a:spcPts val="600"/>
              </a:spcAft>
              <a:buNone/>
            </a:pPr>
            <a:r>
              <a:rPr lang="en-US" sz="1800" b="1" i="1" kern="0" dirty="0">
                <a:effectLst/>
                <a:latin typeface="Aptos" panose="020B0004020202020204" pitchFamily="34" charset="0"/>
                <a:ea typeface="Times New Roman" panose="02020603050405020304" pitchFamily="18" charset="0"/>
                <a:cs typeface="Arial" panose="020B0604020202020204" pitchFamily="34" charset="0"/>
              </a:rPr>
              <a:t>Strout v. Campbell</a:t>
            </a:r>
            <a:r>
              <a:rPr lang="en-US" sz="1800" kern="0" dirty="0">
                <a:effectLst/>
                <a:latin typeface="Aptos" panose="020B0004020202020204" pitchFamily="34" charset="0"/>
                <a:ea typeface="Times New Roman" panose="02020603050405020304" pitchFamily="18" charset="0"/>
                <a:cs typeface="Arial" panose="020B0604020202020204" pitchFamily="34" charset="0"/>
              </a:rPr>
              <a:t> : </a:t>
            </a:r>
            <a:r>
              <a:rPr lang="en-US" sz="1800" kern="0" dirty="0">
                <a:latin typeface="Aptos" panose="020B0004020202020204" pitchFamily="34" charset="0"/>
                <a:ea typeface="Times New Roman" panose="02020603050405020304" pitchFamily="18" charset="0"/>
                <a:cs typeface="Arial" panose="020B0604020202020204" pitchFamily="34" charset="0"/>
              </a:rPr>
              <a:t>T</a:t>
            </a:r>
            <a:r>
              <a:rPr lang="en-US" sz="1800" kern="0" dirty="0">
                <a:effectLst/>
                <a:latin typeface="Aptos" panose="020B0004020202020204" pitchFamily="34" charset="0"/>
                <a:ea typeface="Times New Roman" panose="02020603050405020304" pitchFamily="18" charset="0"/>
                <a:cs typeface="Arial" panose="020B0604020202020204" pitchFamily="34" charset="0"/>
              </a:rPr>
              <a:t>he mother abducted the parties’ children to Germany after the father initiated a paternity proceeding in Florida.  After the abduction, the Florida court awarded the father custody of the children.  The father then initiated a Hague proceeding in Germany, which was unsuccessful because “the older child was afraid of being separated from his mother and having to return to the United States” and the “younger child … did not know his father.”  The Florida court, however, correctly concluded that despite the adverse Hague findings in the German courts, Florida retained jurisdiction to issues orders related to custody.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6333103-CF8E-57CE-D2EB-F9EF61DA5AD1}"/>
              </a:ext>
            </a:extLst>
          </p:cNvPr>
          <p:cNvSpPr/>
          <p:nvPr/>
        </p:nvSpPr>
        <p:spPr>
          <a:xfrm>
            <a:off x="4552335" y="361564"/>
            <a:ext cx="3087329" cy="1082225"/>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55723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B6AAB2-3ACF-6119-E366-527326F3DE25}"/>
              </a:ext>
            </a:extLst>
          </p:cNvPr>
          <p:cNvSpPr>
            <a:spLocks noGrp="1"/>
          </p:cNvSpPr>
          <p:nvPr>
            <p:ph idx="1"/>
          </p:nvPr>
        </p:nvSpPr>
        <p:spPr/>
        <p:txBody>
          <a:bodyPr/>
          <a:lstStyle/>
          <a:p>
            <a:pPr marL="0" marR="190500" indent="0" algn="just">
              <a:lnSpc>
                <a:spcPct val="115000"/>
              </a:lnSpc>
              <a:spcBef>
                <a:spcPts val="600"/>
              </a:spcBef>
              <a:spcAft>
                <a:spcPts val="600"/>
              </a:spcAft>
              <a:buNone/>
            </a:pPr>
            <a:r>
              <a:rPr lang="en-CA" sz="1400" kern="0" dirty="0">
                <a:effectLst/>
                <a:latin typeface="Aptos" panose="020B0004020202020204" pitchFamily="34" charset="0"/>
                <a:ea typeface="Times New Roman" panose="02020603050405020304" pitchFamily="18" charset="0"/>
                <a:cs typeface="Arial" panose="020B0604020202020204" pitchFamily="34" charset="0"/>
              </a:rPr>
              <a:t>Based on the fact pattern here, NY may assert jurisdiction because no other place has “home state” jurisdiction since the Child did not live anywhere for six consecutive months.  This may become a very fact specific outcome based on the Child’s connections to each possible jurisdiction and where the available evidence is best located.  We would apply the UCCJEA and consider whether NY is an inconvenient forum based on a variety of factors including:</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whether domestic violence or mistreatment or abuse of a child or sibling has occurred and is likely to continue in the future and which state could best protect the parties and the child; </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length of time the child has resided outside this state; </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distance between the court in this state and the court in the state that would assume jurisdiction; </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relative financial circumstances of the parties;</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any agreement of the parties as to which state should assume jurisdiction; </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nature and location of the evidence required to resolve the pending litigation, including testimony of the child; </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ability of the court of each state to decide the issue expeditiously and the procedures necessary to present the evidence; and </a:t>
            </a:r>
          </a:p>
          <a:p>
            <a:pPr marL="800100" marR="190500" lvl="1" indent="-342900" algn="just">
              <a:lnSpc>
                <a:spcPct val="115000"/>
              </a:lnSpc>
              <a:spcBef>
                <a:spcPts val="600"/>
              </a:spcBef>
              <a:buAutoNum type="alphaLcParenBoth"/>
            </a:pPr>
            <a:r>
              <a:rPr lang="en-CA" sz="1400" kern="0" dirty="0">
                <a:effectLst/>
                <a:latin typeface="Aptos" panose="020B0004020202020204" pitchFamily="34" charset="0"/>
                <a:ea typeface="Times New Roman" panose="02020603050405020304" pitchFamily="18" charset="0"/>
                <a:cs typeface="Arial" panose="020B0604020202020204" pitchFamily="34" charset="0"/>
              </a:rPr>
              <a:t>the familiarity of the court of each state with the facts and issues in the pending litigation.</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Titre 3">
            <a:extLst>
              <a:ext uri="{FF2B5EF4-FFF2-40B4-BE49-F238E27FC236}">
                <a16:creationId xmlns:a16="http://schemas.microsoft.com/office/drawing/2014/main" id="{293B4097-3389-8E7A-9D9F-E9025D43382E}"/>
              </a:ext>
            </a:extLst>
          </p:cNvPr>
          <p:cNvSpPr>
            <a:spLocks noGrp="1"/>
          </p:cNvSpPr>
          <p:nvPr>
            <p:ph type="title"/>
          </p:nvPr>
        </p:nvSpPr>
        <p:spPr>
          <a:xfrm>
            <a:off x="3638349" y="326625"/>
            <a:ext cx="3359217" cy="1242293"/>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a:p>
        </p:txBody>
      </p:sp>
    </p:spTree>
    <p:extLst>
      <p:ext uri="{BB962C8B-B14F-4D97-AF65-F5344CB8AC3E}">
        <p14:creationId xmlns:p14="http://schemas.microsoft.com/office/powerpoint/2010/main" val="3538513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3B3CE5F-4C7D-FA19-968C-2DC23EF3B42C}"/>
              </a:ext>
            </a:extLst>
          </p:cNvPr>
          <p:cNvSpPr>
            <a:spLocks noGrp="1"/>
          </p:cNvSpPr>
          <p:nvPr>
            <p:ph idx="1"/>
          </p:nvPr>
        </p:nvSpPr>
        <p:spPr>
          <a:xfrm>
            <a:off x="933650" y="1588168"/>
            <a:ext cx="10420149" cy="4697129"/>
          </a:xfrm>
        </p:spPr>
        <p:txBody>
          <a:bodyPr>
            <a:normAutofit/>
          </a:bodyPr>
          <a:lstStyle/>
          <a:p>
            <a:pPr marL="0" indent="0">
              <a:lnSpc>
                <a:spcPct val="115000"/>
              </a:lnSpc>
              <a:spcAft>
                <a:spcPts val="800"/>
              </a:spcAft>
              <a:buNone/>
            </a:pP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Custody jurisdiction generally follows the child</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800"/>
              </a:spcAft>
              <a:buNone/>
            </a:pP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If a child is returned by Canada in a Hague proceeding to a different country, Canada generally finds the country that the child is returned to the most appropriate jurisdiction for the determination of custody and access.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600"/>
              </a:spcBef>
            </a:pP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 The Supreme Court of Canada in</a:t>
            </a:r>
            <a:r>
              <a:rPr lang="en-CA" sz="1400" i="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b="1" i="1" kern="0" dirty="0" err="1">
                <a:effectLst/>
                <a:latin typeface="Aptos" panose="020B0004020202020204" pitchFamily="34" charset="0"/>
                <a:ea typeface="Times New Roman" panose="02020603050405020304" pitchFamily="18" charset="0"/>
                <a:cs typeface="Times New Roman" panose="02020603050405020304" pitchFamily="18" charset="0"/>
              </a:rPr>
              <a:t>Balev</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 commented on the purpose of a return order under Hague Convention, which is to return the child to “the jurisdiction which is most appropriate for the determination of custody and access.” (</a:t>
            </a:r>
            <a:r>
              <a:rPr lang="en-CA" sz="1400" u="sng" kern="0" dirty="0">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para 24</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600"/>
              </a:spcBef>
            </a:pPr>
            <a:r>
              <a:rPr lang="en-CA" sz="1400" b="1" i="1" kern="0" dirty="0">
                <a:effectLst/>
                <a:latin typeface="Aptos" panose="020B0004020202020204" pitchFamily="34" charset="0"/>
                <a:ea typeface="Times New Roman" panose="02020603050405020304" pitchFamily="18" charset="0"/>
                <a:cs typeface="Times New Roman" panose="02020603050405020304" pitchFamily="18" charset="0"/>
              </a:rPr>
              <a:t>Knight v. Gottesman</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b="1" u="sng" kern="0" dirty="0">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2019 ONSC 4341</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400" kern="100" dirty="0">
                <a:latin typeface="Aptos" panose="020B0004020202020204" pitchFamily="34" charset="0"/>
                <a:ea typeface="Times New Roman" panose="02020603050405020304" pitchFamily="18" charset="0"/>
                <a:cs typeface="Times New Roman" panose="02020603050405020304" pitchFamily="18" charset="0"/>
              </a:rPr>
              <a:t>: </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The children were ordered to be returned to Massachusetts in a Hague proceeding and not to be removed until the Massachusetts court determines the merits of a claim for custody or access under its law.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600"/>
              </a:spcBef>
            </a:pPr>
            <a:r>
              <a:rPr lang="en-CA" sz="1400" b="1" i="1" kern="0" dirty="0">
                <a:effectLst/>
                <a:latin typeface="Aptos" panose="020B0004020202020204" pitchFamily="34" charset="0"/>
                <a:ea typeface="Times New Roman" panose="02020603050405020304" pitchFamily="18" charset="0"/>
                <a:cs typeface="Times New Roman" panose="02020603050405020304" pitchFamily="18" charset="0"/>
              </a:rPr>
              <a:t>Medic v. Medic</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b="1" u="sng" kern="0" dirty="0">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2020 ONSC 6447</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 The court ordered the child to be returned to Florida, his habitual residence, under Hague proceeding and found that the decisions regarding the child should be heard by the court in Florida.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600"/>
              </a:spcBef>
            </a:pPr>
            <a:r>
              <a:rPr lang="en-CA" sz="1400" b="1" i="1" kern="0" dirty="0">
                <a:effectLst/>
                <a:latin typeface="Aptos" panose="020B0004020202020204" pitchFamily="34" charset="0"/>
                <a:ea typeface="Times New Roman" panose="02020603050405020304" pitchFamily="18" charset="0"/>
                <a:cs typeface="Times New Roman" panose="02020603050405020304" pitchFamily="18" charset="0"/>
              </a:rPr>
              <a:t>Rainey v. Summers</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b="1" u="sng" kern="0" dirty="0">
                <a:effectLst/>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2020 ONSC 6165</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 The court ordered the child to be returned to Missouri. The court found that the preponderance of convenience doesn’t favour Ontario having the jurisdiction to determine the custody and access issues at this time and the Missouri court should take jurisdiction as the evidence relevant to custody and access is mainly in Missouri.</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600"/>
              </a:spcBef>
            </a:pPr>
            <a:r>
              <a:rPr lang="en-CA" sz="1400" b="1" i="1" kern="0" dirty="0">
                <a:effectLst/>
                <a:latin typeface="Aptos" panose="020B0004020202020204" pitchFamily="34" charset="0"/>
                <a:ea typeface="Times New Roman" panose="02020603050405020304" pitchFamily="18" charset="0"/>
                <a:cs typeface="Times New Roman" panose="02020603050405020304" pitchFamily="18" charset="0"/>
              </a:rPr>
              <a:t>J.M. v. I.L.</a:t>
            </a:r>
            <a:r>
              <a:rPr lang="en-CA" sz="1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b="1" u="sng" kern="0" dirty="0">
                <a:effectLst/>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2020 NBCA 14</a:t>
            </a:r>
            <a:r>
              <a:rPr lang="en-CA" sz="1400" b="1" u="sng"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400" kern="0" dirty="0">
                <a:effectLst/>
                <a:latin typeface="Aptos" panose="020B0004020202020204" pitchFamily="34" charset="0"/>
                <a:ea typeface="Times New Roman" panose="02020603050405020304" pitchFamily="18" charset="0"/>
                <a:cs typeface="Times New Roman" panose="02020603050405020304" pitchFamily="18" charset="0"/>
              </a:rPr>
              <a:t>The court ordered to be returned to Texas and the custody hearing to be heard in Texas.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buNone/>
            </a:pPr>
            <a:endParaRPr lang="en-CA" sz="1200"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2415784-902C-B589-766A-6A729A1308A5}"/>
              </a:ext>
            </a:extLst>
          </p:cNvPr>
          <p:cNvSpPr/>
          <p:nvPr/>
        </p:nvSpPr>
        <p:spPr>
          <a:xfrm>
            <a:off x="4552335" y="236126"/>
            <a:ext cx="3087329" cy="1092160"/>
          </a:xfrm>
          <a:prstGeom prst="rect">
            <a:avLst/>
          </a:prstGeom>
          <a:blipFill dpi="0" rotWithShape="1">
            <a:blip r:embed="rId7">
              <a:alphaModFix amt="52000"/>
              <a:extLst>
                <a:ext uri="{837473B0-CC2E-450A-ABE3-18F120FF3D39}">
                  <a1611:picAttrSrcUrl xmlns:a1611="http://schemas.microsoft.com/office/drawing/2016/11/main" r:id="rId8"/>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59991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D1D21A-E626-3300-469C-BFE09BA8647B}"/>
              </a:ext>
            </a:extLst>
          </p:cNvPr>
          <p:cNvSpPr>
            <a:spLocks noGrp="1"/>
          </p:cNvSpPr>
          <p:nvPr>
            <p:ph idx="1"/>
          </p:nvPr>
        </p:nvSpPr>
        <p:spPr/>
        <p:txBody>
          <a:bodyPr/>
          <a:lstStyle/>
          <a:p>
            <a:pPr marL="0" indent="0">
              <a:lnSpc>
                <a:spcPct val="115000"/>
              </a:lnSpc>
              <a:spcBef>
                <a:spcPts val="600"/>
              </a:spcBef>
              <a:spcAft>
                <a:spcPts val="600"/>
              </a:spcAft>
              <a:buNone/>
            </a:pPr>
            <a:r>
              <a:rPr lang="en-CA" sz="2000" u="sng" kern="0" dirty="0">
                <a:effectLst/>
                <a:latin typeface="Aptos" panose="020B0004020202020204" pitchFamily="34" charset="0"/>
                <a:ea typeface="Times New Roman" panose="02020603050405020304" pitchFamily="18" charset="0"/>
                <a:cs typeface="Times New Roman" panose="02020603050405020304" pitchFamily="18" charset="0"/>
              </a:rPr>
              <a:t>But</a:t>
            </a:r>
            <a:r>
              <a:rPr lang="en-CA" sz="2000" kern="0" dirty="0">
                <a:effectLst/>
                <a:latin typeface="Aptos" panose="020B0004020202020204" pitchFamily="34" charset="0"/>
                <a:ea typeface="Times New Roman" panose="02020603050405020304" pitchFamily="18" charset="0"/>
                <a:cs typeface="Times New Roman" panose="02020603050405020304" pitchFamily="18" charset="0"/>
              </a:rPr>
              <a:t>:</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CA" sz="2000" kern="0" dirty="0">
                <a:effectLst/>
                <a:latin typeface="Aptos" panose="020B0004020202020204" pitchFamily="34" charset="0"/>
                <a:ea typeface="Times New Roman" panose="02020603050405020304" pitchFamily="18" charset="0"/>
                <a:cs typeface="Times New Roman" panose="02020603050405020304" pitchFamily="18" charset="0"/>
              </a:rPr>
              <a:t>Canadian legislation doesn’t rule out the possibility of a Canadian court making a parenting/custody order with respect to the child even if their habitual residence is not in Canada or they are not presently in Canada (s.22(1)(b) of the </a:t>
            </a:r>
            <a:r>
              <a:rPr lang="en-CA" sz="2000" i="1" kern="0" dirty="0">
                <a:effectLst/>
                <a:latin typeface="Aptos" panose="020B0004020202020204" pitchFamily="34" charset="0"/>
                <a:ea typeface="Times New Roman" panose="02020603050405020304" pitchFamily="18" charset="0"/>
                <a:cs typeface="Times New Roman" panose="02020603050405020304" pitchFamily="18" charset="0"/>
              </a:rPr>
              <a:t>CLRA</a:t>
            </a:r>
            <a:r>
              <a:rPr lang="en-CA" sz="2000" kern="0" dirty="0">
                <a:effectLst/>
                <a:latin typeface="Aptos" panose="020B0004020202020204" pitchFamily="34" charset="0"/>
                <a:ea typeface="Times New Roman" panose="02020603050405020304" pitchFamily="18" charset="0"/>
                <a:cs typeface="Times New Roman" panose="02020603050405020304" pitchFamily="18" charset="0"/>
              </a:rPr>
              <a:t>, for example).</a:t>
            </a:r>
          </a:p>
          <a:p>
            <a:pPr>
              <a:lnSpc>
                <a:spcPct val="115000"/>
              </a:lnSpc>
            </a:pP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GB" sz="2000" i="1" kern="0" dirty="0">
                <a:effectLst/>
                <a:latin typeface="Aptos" panose="020B0004020202020204" pitchFamily="34" charset="0"/>
                <a:ea typeface="Times New Roman" panose="02020603050405020304" pitchFamily="18" charset="0"/>
                <a:cs typeface="Times New Roman" panose="02020603050405020304" pitchFamily="18" charset="0"/>
              </a:rPr>
              <a:t>M.A.A. v. D.E.M.E.</a:t>
            </a:r>
            <a:r>
              <a:rPr lang="en-GB" sz="20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GB" sz="2000" u="sng" kern="0" dirty="0">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2020 ONCA 486</a:t>
            </a:r>
            <a:r>
              <a:rPr lang="en-GB" sz="2000" kern="0" dirty="0">
                <a:effectLst/>
                <a:latin typeface="Aptos" panose="020B0004020202020204" pitchFamily="34" charset="0"/>
                <a:ea typeface="Times New Roman" panose="02020603050405020304" pitchFamily="18" charset="0"/>
                <a:cs typeface="Times New Roman" panose="02020603050405020304" pitchFamily="18" charset="0"/>
              </a:rPr>
              <a:t>, the court found the children’s habitual residence was Kuwait but would suffer serious harm if returned. Ontario should exercise jurisdiction to determine custody and access. </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Titre 3">
            <a:extLst>
              <a:ext uri="{FF2B5EF4-FFF2-40B4-BE49-F238E27FC236}">
                <a16:creationId xmlns:a16="http://schemas.microsoft.com/office/drawing/2014/main" id="{4716F77D-CD5F-E3A5-7A95-F65465E5D1F8}"/>
              </a:ext>
            </a:extLst>
          </p:cNvPr>
          <p:cNvSpPr>
            <a:spLocks noGrp="1"/>
          </p:cNvSpPr>
          <p:nvPr>
            <p:ph type="title"/>
          </p:nvPr>
        </p:nvSpPr>
        <p:spPr>
          <a:xfrm>
            <a:off x="3821229" y="365125"/>
            <a:ext cx="3888608" cy="1300046"/>
          </a:xfrm>
          <a:prstGeom prst="rect">
            <a:avLst/>
          </a:prstGeom>
          <a:blipFill dpi="0" rotWithShape="1">
            <a:blip r:embed="rId3">
              <a:alphaModFix amt="52000"/>
              <a:extLst>
                <a:ext uri="{837473B0-CC2E-450A-ABE3-18F120FF3D39}">
                  <a1611:picAttrSrcUrl xmlns:a1611="http://schemas.microsoft.com/office/drawing/2016/11/main" r:id="rId4"/>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a:p>
        </p:txBody>
      </p:sp>
    </p:spTree>
    <p:extLst>
      <p:ext uri="{BB962C8B-B14F-4D97-AF65-F5344CB8AC3E}">
        <p14:creationId xmlns:p14="http://schemas.microsoft.com/office/powerpoint/2010/main" val="180239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1AE9-BD2C-7511-7EB9-F4E3777DB26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52C0109-32E7-8D35-AEE8-05FA4EE73993}"/>
              </a:ext>
            </a:extLst>
          </p:cNvPr>
          <p:cNvSpPr/>
          <p:nvPr/>
        </p:nvSpPr>
        <p:spPr>
          <a:xfrm>
            <a:off x="0" y="0"/>
            <a:ext cx="12192000" cy="2087477"/>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E4B8C1-AF7E-34F3-56A2-19A43978EB25}"/>
              </a:ext>
            </a:extLst>
          </p:cNvPr>
          <p:cNvSpPr>
            <a:spLocks noGrp="1"/>
          </p:cNvSpPr>
          <p:nvPr>
            <p:ph type="ctrTitle"/>
          </p:nvPr>
        </p:nvSpPr>
        <p:spPr>
          <a:xfrm>
            <a:off x="150988" y="255245"/>
            <a:ext cx="11921447" cy="870441"/>
          </a:xfrm>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IAFL USA &amp; Canadian Chapter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Annual Meeting</a:t>
            </a:r>
          </a:p>
        </p:txBody>
      </p:sp>
      <p:sp>
        <p:nvSpPr>
          <p:cNvPr id="3" name="Subtitle 2">
            <a:extLst>
              <a:ext uri="{FF2B5EF4-FFF2-40B4-BE49-F238E27FC236}">
                <a16:creationId xmlns:a16="http://schemas.microsoft.com/office/drawing/2014/main" id="{EEAC4B06-E876-9C0C-68A8-AEFCB4B99E14}"/>
              </a:ext>
            </a:extLst>
          </p:cNvPr>
          <p:cNvSpPr>
            <a:spLocks noGrp="1"/>
          </p:cNvSpPr>
          <p:nvPr>
            <p:ph type="subTitle" idx="1"/>
          </p:nvPr>
        </p:nvSpPr>
        <p:spPr>
          <a:xfrm>
            <a:off x="135276" y="1125686"/>
            <a:ext cx="9144000" cy="741585"/>
          </a:xfrm>
        </p:spPr>
        <p:txBody>
          <a:bodyPr>
            <a:normAutofit lnSpcReduction="10000"/>
          </a:bodyPr>
          <a:lstStyle/>
          <a:p>
            <a:pPr algn="l">
              <a:spcBef>
                <a:spcPts val="0"/>
              </a:spcBef>
            </a:pPr>
            <a:r>
              <a:rPr lang="en-US" dirty="0">
                <a:solidFill>
                  <a:schemeClr val="bg1"/>
                </a:solidFill>
                <a:latin typeface="Arial" panose="020B0604020202020204" pitchFamily="34" charset="0"/>
                <a:cs typeface="Arial" panose="020B0604020202020204" pitchFamily="34" charset="0"/>
              </a:rPr>
              <a:t>Charleston, South Carolina</a:t>
            </a:r>
          </a:p>
          <a:p>
            <a:pPr algn="l">
              <a:lnSpc>
                <a:spcPct val="100000"/>
              </a:lnSpc>
              <a:spcBef>
                <a:spcPts val="0"/>
              </a:spcBef>
            </a:pPr>
            <a:r>
              <a:rPr lang="en-US" dirty="0">
                <a:solidFill>
                  <a:schemeClr val="bg1"/>
                </a:solidFill>
                <a:latin typeface="Arial" panose="020B0604020202020204" pitchFamily="34" charset="0"/>
                <a:cs typeface="Arial" panose="020B0604020202020204" pitchFamily="34" charset="0"/>
              </a:rPr>
              <a:t>February 5-8, 2025</a:t>
            </a:r>
          </a:p>
        </p:txBody>
      </p:sp>
      <p:pic>
        <p:nvPicPr>
          <p:cNvPr id="5" name="Picture 4" descr="A logo for a company&#10;&#10;Description automatically generated">
            <a:extLst>
              <a:ext uri="{FF2B5EF4-FFF2-40B4-BE49-F238E27FC236}">
                <a16:creationId xmlns:a16="http://schemas.microsoft.com/office/drawing/2014/main" id="{881CE5D8-E60E-2DEA-A930-8DA60D22D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40" y="612320"/>
            <a:ext cx="2397902" cy="1035120"/>
          </a:xfrm>
          <a:prstGeom prst="rect">
            <a:avLst/>
          </a:prstGeom>
        </p:spPr>
      </p:pic>
      <p:pic>
        <p:nvPicPr>
          <p:cNvPr id="7" name="Picture 6" descr="A logo for a company&#10;&#10;Description automatically generated">
            <a:extLst>
              <a:ext uri="{FF2B5EF4-FFF2-40B4-BE49-F238E27FC236}">
                <a16:creationId xmlns:a16="http://schemas.microsoft.com/office/drawing/2014/main" id="{8404422B-0AD4-B3A9-1896-B4698687E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46" y="608125"/>
            <a:ext cx="2397906" cy="1035121"/>
          </a:xfrm>
          <a:prstGeom prst="rect">
            <a:avLst/>
          </a:prstGeom>
        </p:spPr>
      </p:pic>
      <p:sp>
        <p:nvSpPr>
          <p:cNvPr id="4" name="TextBox 3">
            <a:extLst>
              <a:ext uri="{FF2B5EF4-FFF2-40B4-BE49-F238E27FC236}">
                <a16:creationId xmlns:a16="http://schemas.microsoft.com/office/drawing/2014/main" id="{A30D58F4-61AA-242F-C14C-A191FA0A09A9}"/>
              </a:ext>
            </a:extLst>
          </p:cNvPr>
          <p:cNvSpPr txBox="1"/>
          <p:nvPr/>
        </p:nvSpPr>
        <p:spPr>
          <a:xfrm>
            <a:off x="1501532" y="2957918"/>
            <a:ext cx="9755783" cy="707886"/>
          </a:xfrm>
          <a:prstGeom prst="rect">
            <a:avLst/>
          </a:prstGeom>
          <a:noFill/>
        </p:spPr>
        <p:txBody>
          <a:bodyPr wrap="square">
            <a:spAutoFit/>
          </a:bodyPr>
          <a:lstStyle/>
          <a:p>
            <a:pPr algn="ctr"/>
            <a:r>
              <a:rPr lang="en-US" sz="4000" b="1" dirty="0">
                <a:solidFill>
                  <a:srgbClr val="0C113E"/>
                </a:solidFill>
                <a:latin typeface="Arial" panose="020B0604020202020204" pitchFamily="34" charset="0"/>
                <a:cs typeface="Arial" panose="020B0604020202020204" pitchFamily="34" charset="0"/>
              </a:rPr>
              <a:t>The International Movement of Children</a:t>
            </a:r>
            <a:endParaRPr lang="en-US" sz="4000" dirty="0">
              <a:solidFill>
                <a:srgbClr val="0C113E"/>
              </a:solidFill>
            </a:endParaRPr>
          </a:p>
        </p:txBody>
      </p:sp>
      <p:sp>
        <p:nvSpPr>
          <p:cNvPr id="6" name="TextBox 5">
            <a:extLst>
              <a:ext uri="{FF2B5EF4-FFF2-40B4-BE49-F238E27FC236}">
                <a16:creationId xmlns:a16="http://schemas.microsoft.com/office/drawing/2014/main" id="{067D0610-2839-E221-40AC-4AADC67308C2}"/>
              </a:ext>
            </a:extLst>
          </p:cNvPr>
          <p:cNvSpPr txBox="1"/>
          <p:nvPr/>
        </p:nvSpPr>
        <p:spPr>
          <a:xfrm>
            <a:off x="2223370" y="3743900"/>
            <a:ext cx="8312108" cy="1569660"/>
          </a:xfrm>
          <a:prstGeom prst="rect">
            <a:avLst/>
          </a:prstGeom>
          <a:noFill/>
        </p:spPr>
        <p:txBody>
          <a:bodyPr wrap="square">
            <a:spAutoFit/>
          </a:bodyPr>
          <a:lstStyle/>
          <a:p>
            <a:pPr algn="ctr"/>
            <a:r>
              <a:rPr lang="en-US" sz="3200" dirty="0">
                <a:solidFill>
                  <a:srgbClr val="0C113E"/>
                </a:solidFill>
                <a:latin typeface="Arial" panose="020B0604020202020204" pitchFamily="34" charset="0"/>
                <a:cs typeface="Arial" panose="020B0604020202020204" pitchFamily="34" charset="0"/>
              </a:rPr>
              <a:t>Richard Min, </a:t>
            </a:r>
            <a:r>
              <a:rPr lang="en-US" sz="3200" i="1" dirty="0">
                <a:solidFill>
                  <a:srgbClr val="0C113E"/>
                </a:solidFill>
                <a:latin typeface="Arial" panose="020B0604020202020204" pitchFamily="34" charset="0"/>
                <a:cs typeface="Arial" panose="020B0604020202020204" pitchFamily="34" charset="0"/>
              </a:rPr>
              <a:t>New York</a:t>
            </a:r>
          </a:p>
          <a:p>
            <a:pPr algn="ctr"/>
            <a:r>
              <a:rPr lang="en-US" sz="3200" dirty="0">
                <a:solidFill>
                  <a:srgbClr val="0C113E"/>
                </a:solidFill>
                <a:latin typeface="Arial" panose="020B0604020202020204" pitchFamily="34" charset="0"/>
                <a:cs typeface="Arial" panose="020B0604020202020204" pitchFamily="34" charset="0"/>
              </a:rPr>
              <a:t>Isabelle Rein-</a:t>
            </a:r>
            <a:r>
              <a:rPr lang="en-US" sz="3200" dirty="0" err="1">
                <a:solidFill>
                  <a:srgbClr val="0C113E"/>
                </a:solidFill>
                <a:latin typeface="Arial" panose="020B0604020202020204" pitchFamily="34" charset="0"/>
                <a:cs typeface="Arial" panose="020B0604020202020204" pitchFamily="34" charset="0"/>
              </a:rPr>
              <a:t>Lescasteryres</a:t>
            </a:r>
            <a:r>
              <a:rPr lang="en-US" sz="3200" dirty="0">
                <a:solidFill>
                  <a:srgbClr val="0C113E"/>
                </a:solidFill>
                <a:latin typeface="Arial" panose="020B0604020202020204" pitchFamily="34" charset="0"/>
                <a:cs typeface="Arial" panose="020B0604020202020204" pitchFamily="34" charset="0"/>
              </a:rPr>
              <a:t>, </a:t>
            </a:r>
            <a:r>
              <a:rPr lang="en-US" sz="3200" i="1" dirty="0">
                <a:solidFill>
                  <a:srgbClr val="0C113E"/>
                </a:solidFill>
                <a:latin typeface="Arial" panose="020B0604020202020204" pitchFamily="34" charset="0"/>
                <a:cs typeface="Arial" panose="020B0604020202020204" pitchFamily="34" charset="0"/>
              </a:rPr>
              <a:t>France</a:t>
            </a:r>
          </a:p>
          <a:p>
            <a:pPr algn="ctr"/>
            <a:r>
              <a:rPr lang="en-US" sz="3200" dirty="0">
                <a:solidFill>
                  <a:srgbClr val="0C113E"/>
                </a:solidFill>
                <a:latin typeface="Arial" panose="020B0604020202020204" pitchFamily="34" charset="0"/>
                <a:cs typeface="Arial" panose="020B0604020202020204" pitchFamily="34" charset="0"/>
              </a:rPr>
              <a:t>Alexandra Carr, </a:t>
            </a:r>
            <a:r>
              <a:rPr lang="en-US" sz="3200" i="1" dirty="0">
                <a:solidFill>
                  <a:srgbClr val="0C113E"/>
                </a:solidFill>
                <a:latin typeface="Arial" panose="020B0604020202020204" pitchFamily="34" charset="0"/>
                <a:cs typeface="Arial" panose="020B0604020202020204" pitchFamily="34" charset="0"/>
              </a:rPr>
              <a:t>Canada</a:t>
            </a:r>
            <a:endParaRPr lang="en-US" sz="3200" i="1" dirty="0">
              <a:solidFill>
                <a:srgbClr val="0C113E"/>
              </a:solidFill>
            </a:endParaRPr>
          </a:p>
        </p:txBody>
      </p:sp>
    </p:spTree>
    <p:extLst>
      <p:ext uri="{BB962C8B-B14F-4D97-AF65-F5344CB8AC3E}">
        <p14:creationId xmlns:p14="http://schemas.microsoft.com/office/powerpoint/2010/main" val="846806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B29F13-9071-CF7C-5298-5E3C38FCCE8F}"/>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2EB5E39A-F5B7-E4F6-B24A-346BDB240FAF}"/>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Is it </a:t>
            </a:r>
            <a:r>
              <a:rPr lang="en-CA" sz="2000" b="1" kern="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possible</a:t>
            </a: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to make a choice of jurisdiction for Parental Authority?</a:t>
            </a:r>
            <a:endParaRPr lang="fr-FR" sz="1000" dirty="0">
              <a:solidFill>
                <a:schemeClr val="bg1"/>
              </a:solidFill>
            </a:endParaRPr>
          </a:p>
        </p:txBody>
      </p:sp>
      <p:sp>
        <p:nvSpPr>
          <p:cNvPr id="9" name="ZoneTexte 8">
            <a:extLst>
              <a:ext uri="{FF2B5EF4-FFF2-40B4-BE49-F238E27FC236}">
                <a16:creationId xmlns:a16="http://schemas.microsoft.com/office/drawing/2014/main" id="{48A4204A-6DB3-5F95-7D98-EC527DE71C10}"/>
              </a:ext>
            </a:extLst>
          </p:cNvPr>
          <p:cNvSpPr txBox="1"/>
          <p:nvPr/>
        </p:nvSpPr>
        <p:spPr>
          <a:xfrm>
            <a:off x="452279" y="2400385"/>
            <a:ext cx="11287432" cy="1237455"/>
          </a:xfrm>
          <a:prstGeom prst="rect">
            <a:avLst/>
          </a:prstGeom>
          <a:noFill/>
        </p:spPr>
        <p:txBody>
          <a:bodyPr wrap="square">
            <a:spAutoFit/>
          </a:bodyPr>
          <a:lstStyle/>
          <a:p>
            <a:pPr marL="0" indent="0" algn="just">
              <a:lnSpc>
                <a:spcPct val="115000"/>
              </a:lnSpc>
              <a:spcAft>
                <a:spcPts val="800"/>
              </a:spcAft>
              <a:buNone/>
            </a:pPr>
            <a:r>
              <a:rPr lang="en-GB" kern="100" dirty="0">
                <a:effectLst/>
                <a:latin typeface="Aptos" panose="020B0004020202020204" pitchFamily="34" charset="0"/>
                <a:ea typeface="Aptos" panose="020B0004020202020204" pitchFamily="34" charset="0"/>
                <a:cs typeface="Times New Roman" panose="02020603050405020304" pitchFamily="18" charset="0"/>
              </a:rPr>
              <a:t>French answer </a:t>
            </a:r>
            <a:r>
              <a:rPr lang="en-GB" b="1" kern="100" dirty="0">
                <a:latin typeface="Aptos" panose="020B0004020202020204" pitchFamily="34" charset="0"/>
                <a:ea typeface="Aptos" panose="020B0004020202020204" pitchFamily="34" charset="0"/>
                <a:cs typeface="Times New Roman" panose="02020603050405020304" pitchFamily="18" charset="0"/>
              </a:rPr>
              <a:t>YES</a:t>
            </a:r>
            <a:r>
              <a:rPr lang="en-GB" b="1" kern="100" dirty="0">
                <a:effectLst/>
                <a:latin typeface="Aptos" panose="020B0004020202020204" pitchFamily="34" charset="0"/>
                <a:ea typeface="Aptos" panose="020B0004020202020204" pitchFamily="34" charset="0"/>
                <a:cs typeface="Times New Roman" panose="02020603050405020304" pitchFamily="18" charset="0"/>
              </a:rPr>
              <a:t>.</a:t>
            </a:r>
            <a:r>
              <a:rPr lang="en-GB" kern="100" dirty="0">
                <a:effectLst/>
                <a:latin typeface="Aptos" panose="020B0004020202020204" pitchFamily="34" charset="0"/>
                <a:ea typeface="Aptos" panose="020B0004020202020204" pitchFamily="34" charset="0"/>
                <a:cs typeface="Times New Roman" panose="02020603050405020304" pitchFamily="18" charset="0"/>
              </a:rPr>
              <a:t> Article 10 B II Ter. </a:t>
            </a:r>
            <a:r>
              <a:rPr lang="en-GB" b="1" u="sng" kern="100" dirty="0">
                <a:effectLst/>
                <a:latin typeface="Aptos" panose="020B0004020202020204" pitchFamily="34" charset="0"/>
                <a:ea typeface="Aptos" panose="020B0004020202020204" pitchFamily="34" charset="0"/>
                <a:cs typeface="Times New Roman" panose="02020603050405020304" pitchFamily="18" charset="0"/>
              </a:rPr>
              <a:t>BUT</a:t>
            </a:r>
            <a:r>
              <a:rPr lang="en-GB" kern="100" dirty="0">
                <a:effectLst/>
                <a:latin typeface="Aptos" panose="020B0004020202020204" pitchFamily="34" charset="0"/>
                <a:ea typeface="Aptos" panose="020B0004020202020204" pitchFamily="34" charset="0"/>
                <a:cs typeface="Times New Roman" panose="02020603050405020304" pitchFamily="18" charset="0"/>
              </a:rPr>
              <a:t> not always binding.</a:t>
            </a:r>
            <a:endParaRPr lang="fr-FR"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gn="just">
              <a:lnSpc>
                <a:spcPct val="115000"/>
              </a:lnSpc>
              <a:spcAft>
                <a:spcPts val="800"/>
              </a:spcAft>
              <a:buFont typeface="Arial" panose="020B0604020202020204" pitchFamily="34" charset="0"/>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Binding if choice made during the proceedings and conditions met (see above).</a:t>
            </a:r>
            <a:endParaRPr lang="fr-FR"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gn="just">
              <a:lnSpc>
                <a:spcPct val="115000"/>
              </a:lnSpc>
              <a:spcAft>
                <a:spcPts val="800"/>
              </a:spcAft>
              <a:buFont typeface="Arial" panose="020B0604020202020204" pitchFamily="34" charset="0"/>
              <a:buChar char="•"/>
            </a:pPr>
            <a:r>
              <a:rPr lang="en-GB" kern="100" dirty="0">
                <a:effectLst/>
                <a:latin typeface="Aptos" panose="020B0004020202020204" pitchFamily="34" charset="0"/>
                <a:ea typeface="Aptos" panose="020B0004020202020204" pitchFamily="34" charset="0"/>
                <a:cs typeface="Times New Roman" panose="02020603050405020304" pitchFamily="18" charset="0"/>
              </a:rPr>
              <a:t>Not if choice made before. </a:t>
            </a:r>
            <a:endParaRPr lang="fr-FR"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7974A62-EA40-96E8-9123-E99A51A31BF4}"/>
              </a:ext>
            </a:extLst>
          </p:cNvPr>
          <p:cNvSpPr/>
          <p:nvPr/>
        </p:nvSpPr>
        <p:spPr>
          <a:xfrm>
            <a:off x="4526668" y="1486734"/>
            <a:ext cx="3087329" cy="913651"/>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081847F-4554-A393-112B-E3E67E527C1C}"/>
              </a:ext>
            </a:extLst>
          </p:cNvPr>
          <p:cNvSpPr/>
          <p:nvPr/>
        </p:nvSpPr>
        <p:spPr>
          <a:xfrm>
            <a:off x="4552335" y="3715461"/>
            <a:ext cx="3087329" cy="866267"/>
          </a:xfrm>
          <a:prstGeom prst="rect">
            <a:avLst/>
          </a:prstGeom>
          <a:blipFill dpi="0" rotWithShape="1">
            <a:blip r:embed="rId4">
              <a:alphaModFix amt="52000"/>
              <a:extLst>
                <a:ext uri="{837473B0-CC2E-450A-ABE3-18F120FF3D39}">
                  <a1611:picAttrSrcUrl xmlns:a1611="http://schemas.microsoft.com/office/drawing/2016/11/main" r:id="rId5"/>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0A0D9D74-60BF-B399-0400-5E9CFCA71078}"/>
              </a:ext>
            </a:extLst>
          </p:cNvPr>
          <p:cNvSpPr txBox="1"/>
          <p:nvPr/>
        </p:nvSpPr>
        <p:spPr>
          <a:xfrm>
            <a:off x="555519" y="4952916"/>
            <a:ext cx="11080955" cy="646331"/>
          </a:xfrm>
          <a:prstGeom prst="rect">
            <a:avLst/>
          </a:prstGeom>
          <a:noFill/>
        </p:spPr>
        <p:txBody>
          <a:bodyPr wrap="square">
            <a:spAutoFit/>
          </a:bodyPr>
          <a:lstStyle/>
          <a:p>
            <a:r>
              <a:rPr lang="en-GB" b="1" kern="100" dirty="0">
                <a:effectLst/>
                <a:latin typeface="Aptos" panose="020B0004020202020204" pitchFamily="34" charset="0"/>
                <a:ea typeface="Aptos" panose="020B0004020202020204" pitchFamily="34" charset="0"/>
                <a:cs typeface="Times New Roman" panose="02020603050405020304" pitchFamily="18" charset="0"/>
              </a:rPr>
              <a:t>NO</a:t>
            </a:r>
            <a:r>
              <a:rPr lang="en-GB" kern="100" dirty="0">
                <a:effectLst/>
                <a:latin typeface="Aptos" panose="020B0004020202020204" pitchFamily="34" charset="0"/>
                <a:ea typeface="Aptos" panose="020B0004020202020204" pitchFamily="34" charset="0"/>
                <a:cs typeface="Times New Roman" panose="02020603050405020304" pitchFamily="18" charset="0"/>
              </a:rPr>
              <a:t>, as a general rule, parties cannot consent to subject matter jurisdiction and therefore cannot agree that a Court has the authority to rule on issues of custody</a:t>
            </a:r>
            <a:endParaRPr lang="fr-FR" dirty="0"/>
          </a:p>
        </p:txBody>
      </p:sp>
    </p:spTree>
    <p:extLst>
      <p:ext uri="{BB962C8B-B14F-4D97-AF65-F5344CB8AC3E}">
        <p14:creationId xmlns:p14="http://schemas.microsoft.com/office/powerpoint/2010/main" val="3801090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A25B1B67-FAA6-B6B6-EF54-40715CBEA1DC}"/>
              </a:ext>
            </a:extLst>
          </p:cNvPr>
          <p:cNvSpPr txBox="1">
            <a:spLocks/>
          </p:cNvSpPr>
          <p:nvPr/>
        </p:nvSpPr>
        <p:spPr>
          <a:xfrm>
            <a:off x="671025" y="1838426"/>
            <a:ext cx="11080954" cy="4177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800"/>
              </a:spcAft>
              <a:buFont typeface="Arial" panose="020B0604020202020204" pitchFamily="34" charset="0"/>
              <a:buNone/>
            </a:pPr>
            <a:r>
              <a:rPr lang="en-GB" sz="1800" kern="100" dirty="0">
                <a:latin typeface="Aptos" panose="020B0004020202020204" pitchFamily="34" charset="0"/>
                <a:ea typeface="Aptos" panose="020B0004020202020204" pitchFamily="34" charset="0"/>
                <a:cs typeface="Times New Roman" panose="02020603050405020304" pitchFamily="18" charset="0"/>
              </a:rPr>
              <a:t>Not Binding</a:t>
            </a: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pPr>
            <a:r>
              <a:rPr lang="en-GB" sz="1800" kern="100" dirty="0">
                <a:latin typeface="Aptos" panose="020B0004020202020204" pitchFamily="34" charset="0"/>
                <a:ea typeface="Aptos" panose="020B0004020202020204" pitchFamily="34" charset="0"/>
                <a:cs typeface="Times New Roman" panose="02020603050405020304" pitchFamily="18" charset="0"/>
              </a:rPr>
              <a:t>Canada generally finds the country that the child is returned to the most appropriate jurisdiction for the determination of custody and access (OCL v </a:t>
            </a:r>
            <a:r>
              <a:rPr lang="en-GB" sz="1800" kern="100" dirty="0" err="1">
                <a:latin typeface="Aptos" panose="020B0004020202020204" pitchFamily="34" charset="0"/>
                <a:ea typeface="Aptos" panose="020B0004020202020204" pitchFamily="34" charset="0"/>
                <a:cs typeface="Times New Roman" panose="02020603050405020304" pitchFamily="18" charset="0"/>
              </a:rPr>
              <a:t>Balev</a:t>
            </a:r>
            <a:r>
              <a:rPr lang="en-GB" sz="1800" kern="100" dirty="0">
                <a:latin typeface="Aptos" panose="020B0004020202020204" pitchFamily="34" charset="0"/>
                <a:ea typeface="Aptos" panose="020B0004020202020204" pitchFamily="34" charset="0"/>
                <a:cs typeface="Times New Roman" panose="02020603050405020304" pitchFamily="18" charset="0"/>
              </a:rPr>
              <a:t> </a:t>
            </a:r>
            <a:r>
              <a:rPr lang="en-GB" sz="1800" kern="100" dirty="0">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2018 SCC 16</a:t>
            </a:r>
            <a:r>
              <a:rPr lang="en-GB" sz="1800" kern="100" dirty="0">
                <a:latin typeface="Aptos" panose="020B0004020202020204" pitchFamily="34" charset="0"/>
                <a:ea typeface="Aptos" panose="020B0004020202020204" pitchFamily="34" charset="0"/>
                <a:cs typeface="Times New Roman" panose="02020603050405020304" pitchFamily="18" charset="0"/>
              </a:rPr>
              <a:t>). </a:t>
            </a: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pPr>
            <a:r>
              <a:rPr lang="fr-FR" sz="1800" kern="100" dirty="0">
                <a:latin typeface="Aptos" panose="020B0004020202020204" pitchFamily="34" charset="0"/>
                <a:ea typeface="Aptos" panose="020B0004020202020204" pitchFamily="34" charset="0"/>
                <a:cs typeface="Times New Roman" panose="02020603050405020304" pitchFamily="18" charset="0"/>
              </a:rPr>
              <a:t>O’Brien v. O’Brien, </a:t>
            </a:r>
            <a:r>
              <a:rPr lang="fr-FR" sz="1800" u="sng" kern="100" dirty="0">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2008 CanLII 52316</a:t>
            </a:r>
            <a:r>
              <a:rPr lang="fr-FR" sz="1800" kern="100" dirty="0">
                <a:latin typeface="Aptos" panose="020B0004020202020204" pitchFamily="34" charset="0"/>
                <a:ea typeface="Aptos" panose="020B0004020202020204" pitchFamily="34" charset="0"/>
                <a:cs typeface="Times New Roman" panose="02020603050405020304" pitchFamily="18" charset="0"/>
              </a:rPr>
              <a:t> (ON SC)</a:t>
            </a:r>
          </a:p>
          <a:p>
            <a:pPr lvl="1" algn="just">
              <a:lnSpc>
                <a:spcPct val="115000"/>
              </a:lnSpc>
            </a:pPr>
            <a:r>
              <a:rPr lang="en-GB" sz="1800" kern="100" dirty="0">
                <a:latin typeface="Aptos" panose="020B0004020202020204" pitchFamily="34" charset="0"/>
                <a:ea typeface="Aptos" panose="020B0004020202020204" pitchFamily="34" charset="0"/>
                <a:cs typeface="Times New Roman" panose="02020603050405020304" pitchFamily="18" charset="0"/>
              </a:rPr>
              <a:t>The parties’ separation agreement had a jurisdiction clause: any future disputes concerning custody or visitation would be determined in Mississippi.</a:t>
            </a: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pPr>
            <a:r>
              <a:rPr lang="en-GB" sz="1800" kern="100" dirty="0">
                <a:latin typeface="Aptos" panose="020B0004020202020204" pitchFamily="34" charset="0"/>
                <a:ea typeface="Aptos" panose="020B0004020202020204" pitchFamily="34" charset="0"/>
                <a:cs typeface="Times New Roman" panose="02020603050405020304" pitchFamily="18" charset="0"/>
              </a:rPr>
              <a:t>The mother then moved away from Mississippi for school and the child was brought to Toronto by the father, stayed for 19 months and went to school in Toronto. </a:t>
            </a: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pPr>
            <a:r>
              <a:rPr lang="en-GB" sz="1800" kern="100" dirty="0">
                <a:latin typeface="Aptos" panose="020B0004020202020204" pitchFamily="34" charset="0"/>
                <a:ea typeface="Aptos" panose="020B0004020202020204" pitchFamily="34" charset="0"/>
                <a:cs typeface="Times New Roman" panose="02020603050405020304" pitchFamily="18" charset="0"/>
              </a:rPr>
              <a:t>The court found the child didn’t have a strong and readily perceptible link to Mississippi, the jurisdiction that the parties’ agreed on. The child’s habitual residence was Ontario. </a:t>
            </a:r>
            <a:endParaRPr lang="fr-FR"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4191F46-496D-5F99-6671-9A3E48ABFEEB}"/>
              </a:ext>
            </a:extLst>
          </p:cNvPr>
          <p:cNvSpPr/>
          <p:nvPr/>
        </p:nvSpPr>
        <p:spPr>
          <a:xfrm>
            <a:off x="4552335" y="418062"/>
            <a:ext cx="3087329" cy="910224"/>
          </a:xfrm>
          <a:prstGeom prst="rect">
            <a:avLst/>
          </a:prstGeom>
          <a:blipFill dpi="0" rotWithShape="1">
            <a:blip r:embed="rId4">
              <a:alphaModFix amt="52000"/>
              <a:extLst>
                <a:ext uri="{837473B0-CC2E-450A-ABE3-18F120FF3D39}">
                  <a1611:picAttrSrcUrl xmlns:a1611="http://schemas.microsoft.com/office/drawing/2016/11/main" r:id="rId5"/>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Tree>
    <p:extLst>
      <p:ext uri="{BB962C8B-B14F-4D97-AF65-F5344CB8AC3E}">
        <p14:creationId xmlns:p14="http://schemas.microsoft.com/office/powerpoint/2010/main" val="3814028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D9402C-79B1-3DF1-4EBD-646140EEF7E6}"/>
              </a:ext>
            </a:extLst>
          </p:cNvPr>
          <p:cNvSpPr>
            <a:spLocks noGrp="1"/>
          </p:cNvSpPr>
          <p:nvPr>
            <p:ph idx="1"/>
          </p:nvPr>
        </p:nvSpPr>
        <p:spPr>
          <a:xfrm>
            <a:off x="838200" y="2298109"/>
            <a:ext cx="10515600" cy="4053530"/>
          </a:xfrm>
        </p:spPr>
        <p:txBody>
          <a:bodyPr>
            <a:normAutofit/>
          </a:bodyPr>
          <a:lstStyle/>
          <a:p>
            <a:pPr marL="0" indent="0" algn="just">
              <a:lnSpc>
                <a:spcPct val="115000"/>
              </a:lnSpc>
              <a:spcAft>
                <a:spcPts val="800"/>
              </a:spcAft>
              <a:buNone/>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French supreme court 10 July 2024, No 24-12.156) : </a:t>
            </a:r>
          </a:p>
          <a:p>
            <a:pPr lvl="1" algn="just">
              <a:lnSpc>
                <a:spcPct val="115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Facts: spouses, a Ukrainian national and a Danish national, moved to Denmark in November 2017. Their child is born the year after in Ukraine, where the mother had returned. A Ukrainian decision set the father’s visiting rights. In March 2022, the mother left Ukraine to settle in France with her son, without informing the father. By judgment of 7 November 2022, the same Ukrainian court organised the father’s visiting rights. In 2023, the father summoned the mother before a family court to order the child's return to Denmark under THC of 25 October 1980.</a:t>
            </a:r>
          </a:p>
          <a:p>
            <a:pPr lvl="1" algn="just">
              <a:lnSpc>
                <a:spcPct val="115000"/>
              </a:lnSpc>
              <a:spcAft>
                <a:spcPts val="800"/>
              </a:spcAf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Solution: THC 1980 aim, in principle = to return the child to the State in which he or she had his or her habitual residence immediately before the wrongful removal or retention. However, the child's return may </a:t>
            </a:r>
            <a:r>
              <a:rPr lang="en-GB" sz="1600" u="sng" kern="100" dirty="0">
                <a:effectLst/>
                <a:latin typeface="Aptos" panose="020B0004020202020204" pitchFamily="34" charset="0"/>
                <a:ea typeface="Aptos" panose="020B0004020202020204" pitchFamily="34" charset="0"/>
                <a:cs typeface="Times New Roman" panose="02020603050405020304" pitchFamily="18" charset="0"/>
              </a:rPr>
              <a:t>exceptionally</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be ordered to another State in which the applicant resides, if this would enable the child to be returned to a familiar environment and, in so doing, restore a certain continuity to his or her living conditions and development. </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20AB11F5-D053-B95C-5CA8-8FB0F88C629D}"/>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BD48CBB7-4F0F-DA3C-2540-B5E4F8D56A6A}"/>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startAt="3"/>
            </a:pPr>
            <a:r>
              <a:rPr lang="en-US" sz="2400" b="1" kern="100" cap="small" dirty="0">
                <a:solidFill>
                  <a:schemeClr val="bg1"/>
                </a:solidFill>
                <a:latin typeface="Aptos" panose="020B0004020202020204" pitchFamily="34" charset="0"/>
                <a:ea typeface="Aptos" panose="020B0004020202020204" pitchFamily="34" charset="0"/>
                <a:cs typeface="Times New Roman" panose="02020603050405020304" pitchFamily="18" charset="0"/>
              </a:rPr>
              <a:t>Return to a third country (not the country of origin)?</a:t>
            </a:r>
            <a:endParaRPr lang="fr-FR" sz="2400" cap="small" dirty="0">
              <a:solidFill>
                <a:schemeClr val="bg1"/>
              </a:solidFill>
            </a:endParaRPr>
          </a:p>
        </p:txBody>
      </p:sp>
      <p:sp>
        <p:nvSpPr>
          <p:cNvPr id="8" name="Rectangle 7">
            <a:extLst>
              <a:ext uri="{FF2B5EF4-FFF2-40B4-BE49-F238E27FC236}">
                <a16:creationId xmlns:a16="http://schemas.microsoft.com/office/drawing/2014/main" id="{C4C9C81F-0FB8-A747-2849-4C2E8514315F}"/>
              </a:ext>
            </a:extLst>
          </p:cNvPr>
          <p:cNvSpPr/>
          <p:nvPr/>
        </p:nvSpPr>
        <p:spPr>
          <a:xfrm>
            <a:off x="4552334" y="1299411"/>
            <a:ext cx="3087329" cy="895149"/>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6133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5272AF-7800-BF74-50A3-F2E20261B520}"/>
              </a:ext>
            </a:extLst>
          </p:cNvPr>
          <p:cNvSpPr>
            <a:spLocks noGrp="1"/>
          </p:cNvSpPr>
          <p:nvPr>
            <p:ph idx="1"/>
          </p:nvPr>
        </p:nvSpPr>
        <p:spPr>
          <a:xfrm>
            <a:off x="838200" y="1626668"/>
            <a:ext cx="10515600" cy="4697130"/>
          </a:xfrm>
        </p:spPr>
        <p:txBody>
          <a:bodyPr>
            <a:normAutofit lnSpcReduction="10000"/>
          </a:bodyPr>
          <a:lstStyle/>
          <a:p>
            <a:pPr marL="0" indent="0" algn="just">
              <a:lnSpc>
                <a:spcPct val="115000"/>
              </a:lnSpc>
              <a:spcAft>
                <a:spcPts val="6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 Re B (A Child) [2020] EWCA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Civ</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1187 (UK) = </a:t>
            </a:r>
            <a:r>
              <a:rPr lang="en-GB" sz="1800" u="sng" kern="100" dirty="0">
                <a:effectLst/>
                <a:latin typeface="Aptos" panose="020B0004020202020204" pitchFamily="34" charset="0"/>
                <a:ea typeface="Aptos" panose="020B0004020202020204" pitchFamily="34" charset="0"/>
                <a:cs typeface="Times New Roman" panose="02020603050405020304" pitchFamily="18" charset="0"/>
              </a:rPr>
              <a:t>list of factors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court may assess in deciding whether to make an order for return to a third country:</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such a return would be consistent with the objectives of the 1980 Hague Convention, which are designed to serve the best interests of children who have been wrongfully removed or retained</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any parental agreement or parental intention concerning the upbringing of their children, in particular as regards arrangements for their place of residence;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children's significant social and family ties and connections with the State of habitual residence and the third State;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practicality of a return, including the parents' ability to bring legal proceedings;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any jurisdictional issues arising from such a return, including any residual jurisdiction of the child's State of habitual residence;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whether or not an order for return to a third State is compatible with a social protection order of a court of primary jurisdiction; any other factors relating to forum </a:t>
            </a:r>
            <a:r>
              <a:rPr lang="en-GB" sz="1400" kern="100" dirty="0" err="1">
                <a:effectLst/>
                <a:latin typeface="Aptos" panose="020B0004020202020204" pitchFamily="34" charset="0"/>
                <a:ea typeface="Aptos" panose="020B0004020202020204" pitchFamily="34" charset="0"/>
                <a:cs typeface="Times New Roman" panose="02020603050405020304" pitchFamily="18" charset="0"/>
              </a:rPr>
              <a:t>conveniens</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600"/>
              </a:spcAf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and the availability and effectiveness of protective measures available on or before return to a third State, in particular measures relating to jurisdiction.</a:t>
            </a:r>
          </a:p>
          <a:p>
            <a:pPr marL="0" lvl="0" indent="0" algn="just">
              <a:lnSpc>
                <a:spcPct val="115000"/>
              </a:lnSpc>
              <a:spcAft>
                <a:spcPts val="600"/>
              </a:spcAft>
              <a:buNone/>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2" name="Rectangle 1">
            <a:extLst>
              <a:ext uri="{FF2B5EF4-FFF2-40B4-BE49-F238E27FC236}">
                <a16:creationId xmlns:a16="http://schemas.microsoft.com/office/drawing/2014/main" id="{C2F679DC-5301-6F9B-2616-6D6A4A0CB577}"/>
              </a:ext>
            </a:extLst>
          </p:cNvPr>
          <p:cNvSpPr/>
          <p:nvPr/>
        </p:nvSpPr>
        <p:spPr>
          <a:xfrm flipV="1">
            <a:off x="4552334" y="279134"/>
            <a:ext cx="3087329" cy="1106904"/>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4130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B8E21F-E5AC-9ABB-B027-067A405743FF}"/>
              </a:ext>
            </a:extLst>
          </p:cNvPr>
          <p:cNvSpPr>
            <a:spLocks noGrp="1"/>
          </p:cNvSpPr>
          <p:nvPr>
            <p:ph idx="1"/>
          </p:nvPr>
        </p:nvSpPr>
        <p:spPr>
          <a:xfrm>
            <a:off x="838200" y="1278194"/>
            <a:ext cx="10515600" cy="5218242"/>
          </a:xfrm>
        </p:spPr>
        <p:txBody>
          <a:bodyPr>
            <a:noAutofit/>
          </a:bodyPr>
          <a:lstStyle/>
          <a:p>
            <a:pPr marL="0" lvl="0" indent="0" algn="just">
              <a:lnSpc>
                <a:spcPct val="115000"/>
              </a:lnSpc>
              <a:spcBef>
                <a:spcPts val="600"/>
              </a:spcBef>
              <a:buNone/>
              <a:tabLst>
                <a:tab pos="457200" algn="l"/>
              </a:tabLs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If </a:t>
            </a:r>
            <a:r>
              <a:rPr lang="en-CA" sz="1600" kern="100" dirty="0">
                <a:latin typeface="Aptos" panose="020B0004020202020204" pitchFamily="34" charset="0"/>
                <a:ea typeface="Aptos" panose="020B0004020202020204" pitchFamily="34" charset="0"/>
                <a:cs typeface="Times New Roman" panose="02020603050405020304" pitchFamily="18" charset="0"/>
              </a:rPr>
              <a:t>habitual residence was determined to be France or Canada, but the parties no longer resided there in favor of Singapore, could the Child be sent to Singapore for example?  </a:t>
            </a:r>
            <a:endParaRPr lang="fr-FR" sz="1600" kern="100" dirty="0">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15000"/>
              </a:lnSpc>
              <a:spcBef>
                <a:spcPts val="600"/>
              </a:spcBef>
              <a:buNone/>
              <a:tabLst>
                <a:tab pos="457200" algn="l"/>
              </a:tabLst>
            </a:pPr>
            <a:r>
              <a:rPr lang="en-CA" sz="1600" i="1" kern="100" dirty="0">
                <a:latin typeface="Aptos" panose="020B0004020202020204" pitchFamily="34" charset="0"/>
                <a:ea typeface="Aptos" panose="020B0004020202020204" pitchFamily="34" charset="0"/>
                <a:cs typeface="Times New Roman" panose="02020603050405020304" pitchFamily="18" charset="0"/>
              </a:rPr>
              <a:t>Tereshchenko v. Karimi</a:t>
            </a:r>
            <a:r>
              <a:rPr lang="en-GB" sz="1600" i="1" kern="100" dirty="0">
                <a:latin typeface="Aptos" panose="020B0004020202020204" pitchFamily="34" charset="0"/>
                <a:ea typeface="Aptos" panose="020B0004020202020204" pitchFamily="34" charset="0"/>
                <a:cs typeface="Times New Roman" panose="02020603050405020304" pitchFamily="18" charset="0"/>
              </a:rPr>
              <a:t> : </a:t>
            </a:r>
            <a:r>
              <a:rPr lang="en-CA" sz="1600" kern="100" dirty="0">
                <a:effectLst/>
                <a:latin typeface="Aptos" panose="020B0004020202020204" pitchFamily="34" charset="0"/>
                <a:ea typeface="Aptos" panose="020B0004020202020204" pitchFamily="34" charset="0"/>
                <a:cs typeface="Times New Roman" panose="02020603050405020304" pitchFamily="18" charset="0"/>
              </a:rPr>
              <a:t>Return to France where Ukraine was determined the habitual residence.  Was considered in the context of an ameliorative measure and was limited to Ukraine’s authority to continue determining custody. The Convention's text uses the full phrase “return to the State of [the child's] habitual residence” only in the Preamble; the rest of the Convention uses the unqualified phrase “return of the child.” See, e.g., Convention, Arts. 7, 8, 10, 12, 13. </a:t>
            </a:r>
          </a:p>
          <a:p>
            <a:pPr marL="0" lvl="0" indent="0" algn="just">
              <a:lnSpc>
                <a:spcPct val="115000"/>
              </a:lnSpc>
              <a:spcBef>
                <a:spcPts val="600"/>
              </a:spcBef>
              <a:buNone/>
              <a:tabLst>
                <a:tab pos="457200" algn="l"/>
              </a:tabLs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Pérez-Vera Report advises that the Convention's use of the unqualified “return of the child” language (as opposed to “return of the child to the State of habitual residence”) was deliberate</a:t>
            </a:r>
            <a:r>
              <a:rPr lang="en-CA" sz="1600" kern="100" dirty="0">
                <a:latin typeface="Aptos" panose="020B0004020202020204" pitchFamily="34" charset="0"/>
                <a:ea typeface="Aptos" panose="020B0004020202020204" pitchFamily="34" charset="0"/>
                <a:cs typeface="Times New Roman" panose="02020603050405020304" pitchFamily="18" charset="0"/>
              </a:rPr>
              <a:t>. </a:t>
            </a:r>
            <a:r>
              <a:rPr lang="en-CA" sz="1600" kern="100" dirty="0">
                <a:effectLst/>
                <a:latin typeface="Aptos" panose="020B0004020202020204" pitchFamily="34" charset="0"/>
                <a:ea typeface="Aptos" panose="020B0004020202020204" pitchFamily="34" charset="0"/>
                <a:cs typeface="Times New Roman" panose="02020603050405020304" pitchFamily="18" charset="0"/>
              </a:rPr>
              <a:t>It is the right of children not to be removed from a particular environment which sometimes is a basically family one, which the fight against international child abductions seeks to protect. Now, when the applicant no longer lives in what was the State of the child's habitual residence prior to its removal, the return of the child to that State might cause practical problems which would be difficult to resolve (Pérez-Vera Report ¶ 110)</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15000"/>
              </a:lnSpc>
              <a:spcBef>
                <a:spcPts val="600"/>
              </a:spcBef>
              <a:buNone/>
              <a:tabLst>
                <a:tab pos="457200" algn="l"/>
              </a:tabLst>
            </a:pPr>
            <a:r>
              <a:rPr lang="en-CA" sz="1600" kern="100" dirty="0">
                <a:latin typeface="Aptos" panose="020B0004020202020204" pitchFamily="34" charset="0"/>
                <a:ea typeface="Aptos" panose="020B0004020202020204" pitchFamily="34" charset="0"/>
                <a:cs typeface="Times New Roman" panose="02020603050405020304" pitchFamily="18" charset="0"/>
              </a:rPr>
              <a:t>I</a:t>
            </a:r>
            <a:r>
              <a:rPr lang="en-CA" sz="1600" kern="100" dirty="0">
                <a:effectLst/>
                <a:latin typeface="Aptos" panose="020B0004020202020204" pitchFamily="34" charset="0"/>
                <a:ea typeface="Aptos" panose="020B0004020202020204" pitchFamily="34" charset="0"/>
                <a:cs typeface="Times New Roman" panose="02020603050405020304" pitchFamily="18" charset="0"/>
              </a:rPr>
              <a:t>n a notice issued as Congress adopted the Convention, the U.S. Department of State recognized that Article 12 of the Convention “does not technically require that the child be returned to his or her State of habitual residence.” Public Notice 957, 51 Fed. Reg. at 10511 (1986). “[i]f the petitioner has moved from the child's State of habitual residence the child will be returned to the petitioner, not the State of habitual residence.” I</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D3D8A72-4D22-0F49-4C33-1EB714E40CB3}"/>
              </a:ext>
            </a:extLst>
          </p:cNvPr>
          <p:cNvSpPr/>
          <p:nvPr/>
        </p:nvSpPr>
        <p:spPr>
          <a:xfrm>
            <a:off x="4552335" y="361564"/>
            <a:ext cx="3087329" cy="638945"/>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25157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D96F69-6FB1-1C71-A358-3888B323242A}"/>
              </a:ext>
            </a:extLst>
          </p:cNvPr>
          <p:cNvSpPr>
            <a:spLocks noGrp="1"/>
          </p:cNvSpPr>
          <p:nvPr>
            <p:ph idx="1"/>
          </p:nvPr>
        </p:nvSpPr>
        <p:spPr>
          <a:xfrm>
            <a:off x="838200" y="1455173"/>
            <a:ext cx="10515600" cy="4721789"/>
          </a:xfrm>
        </p:spPr>
        <p:txBody>
          <a:bodyPr/>
          <a:lstStyle/>
          <a:p>
            <a:pPr marL="342900" marR="190500" lvl="0" indent="-342900">
              <a:lnSpc>
                <a:spcPct val="115000"/>
              </a:lnSpc>
              <a:spcBef>
                <a:spcPts val="1200"/>
              </a:spcBef>
              <a:spcAft>
                <a:spcPts val="1200"/>
              </a:spcAft>
              <a:buFont typeface="Aptos" panose="020B0004020202020204" pitchFamily="34" charset="0"/>
              <a:buChar char="-"/>
            </a:pPr>
            <a:r>
              <a:rPr lang="en-CA" sz="1800" kern="0" dirty="0">
                <a:effectLst/>
                <a:latin typeface="Aptos" panose="020B0004020202020204" pitchFamily="34" charset="0"/>
                <a:ea typeface="Times New Roman" panose="02020603050405020304" pitchFamily="18" charset="0"/>
                <a:cs typeface="Arial" panose="020B0604020202020204" pitchFamily="34" charset="0"/>
              </a:rPr>
              <a:t>“A young child's habitual residence is determined by the habitual residence of his custodial parent(s). If only one parent has legal custody of a child, that child's habitual residence is the place where that parent had a settled intention to reside and in which he or she did reside for an appreciable period” - </a:t>
            </a: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Wilson v. Huntley</a:t>
            </a:r>
            <a:r>
              <a:rPr lang="en-CA" sz="1800" kern="0" dirty="0">
                <a:effectLst/>
                <a:latin typeface="Aptos" panose="020B0004020202020204" pitchFamily="34" charset="0"/>
                <a:ea typeface="Times New Roman" panose="02020603050405020304" pitchFamily="18" charset="0"/>
                <a:cs typeface="Arial" panose="020B0604020202020204" pitchFamily="34" charset="0"/>
              </a:rPr>
              <a:t>, </a:t>
            </a:r>
            <a:r>
              <a:rPr lang="en-CA" sz="1800" u="none" strike="noStrike" kern="0" dirty="0">
                <a:effectLst/>
                <a:latin typeface="Aptos" panose="020B00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2005 CanLII 13996 (ON SC)</a:t>
            </a: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 [2005] O.J. No. 1664, 2005 </a:t>
            </a:r>
            <a:r>
              <a:rPr lang="en-CA" sz="1800" kern="0" dirty="0" err="1">
                <a:effectLst/>
                <a:latin typeface="Aptos" panose="020B0004020202020204" pitchFamily="34" charset="0"/>
                <a:ea typeface="Times New Roman" panose="02020603050405020304" pitchFamily="18" charset="0"/>
                <a:cs typeface="Times New Roman" panose="02020603050405020304" pitchFamily="18" charset="0"/>
              </a:rPr>
              <a:t>CarswellOnt</a:t>
            </a:r>
            <a:r>
              <a:rPr lang="en-CA" sz="1800" kern="0" dirty="0">
                <a:effectLst/>
                <a:latin typeface="Aptos" panose="020B0004020202020204" pitchFamily="34" charset="0"/>
                <a:ea typeface="Times New Roman" panose="02020603050405020304" pitchFamily="18" charset="0"/>
                <a:cs typeface="Times New Roman" panose="02020603050405020304" pitchFamily="18" charset="0"/>
              </a:rPr>
              <a:t> 1606 (S.C.J.), at para. </a:t>
            </a:r>
            <a:r>
              <a:rPr lang="en-CA" sz="1800" u="none" strike="noStrike" kern="0" dirty="0">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18</a:t>
            </a:r>
            <a:r>
              <a:rPr lang="en-CA" sz="1800" kern="0" dirty="0">
                <a:effectLst/>
                <a:latin typeface="Aptos" panose="020B0004020202020204" pitchFamily="34" charset="0"/>
                <a:ea typeface="Times New Roman" panose="02020603050405020304" pitchFamily="18" charset="0"/>
                <a:cs typeface="Arial" panose="020B0604020202020204" pitchFamily="34" charset="0"/>
              </a:rPr>
              <a:t>; Hoskins v. Boyd, 1996 </a:t>
            </a:r>
            <a:r>
              <a:rPr lang="en-CA" sz="1800" kern="0" dirty="0" err="1">
                <a:effectLst/>
                <a:latin typeface="Aptos" panose="020B0004020202020204" pitchFamily="34" charset="0"/>
                <a:ea typeface="Times New Roman" panose="02020603050405020304" pitchFamily="18" charset="0"/>
                <a:cs typeface="Arial" panose="020B0604020202020204" pitchFamily="34" charset="0"/>
              </a:rPr>
              <a:t>CarswellBC</a:t>
            </a:r>
            <a:r>
              <a:rPr lang="en-CA" sz="1800" kern="0" dirty="0">
                <a:effectLst/>
                <a:latin typeface="Aptos" panose="020B0004020202020204" pitchFamily="34" charset="0"/>
                <a:ea typeface="Times New Roman" panose="02020603050405020304" pitchFamily="18" charset="0"/>
                <a:cs typeface="Arial" panose="020B0604020202020204" pitchFamily="34" charset="0"/>
              </a:rPr>
              <a:t> 1859 (S.C.) ; J.T. v. S.L.T., </a:t>
            </a:r>
            <a:r>
              <a:rPr lang="en-CA" sz="1800" u="sng" kern="0" dirty="0">
                <a:effectLst/>
                <a:latin typeface="Aptos" panose="020B00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2016 ONCJ 83</a:t>
            </a:r>
            <a:r>
              <a:rPr lang="en-CA" sz="1800" kern="0" dirty="0">
                <a:effectLst/>
                <a:latin typeface="Aptos" panose="020B0004020202020204" pitchFamily="34" charset="0"/>
                <a:ea typeface="Times New Roman" panose="02020603050405020304" pitchFamily="18" charset="0"/>
                <a:cs typeface="Arial" panose="020B0604020202020204" pitchFamily="34" charset="0"/>
              </a:rPr>
              <a:t> (CanLII), at para 11 (note: these decisions are prior to the </a:t>
            </a:r>
            <a:r>
              <a:rPr lang="en-CA" sz="1800" kern="0" dirty="0" err="1">
                <a:effectLst/>
                <a:latin typeface="Aptos" panose="020B0004020202020204" pitchFamily="34" charset="0"/>
                <a:ea typeface="Times New Roman" panose="02020603050405020304" pitchFamily="18" charset="0"/>
                <a:cs typeface="Arial" panose="020B0604020202020204" pitchFamily="34" charset="0"/>
              </a:rPr>
              <a:t>Balev</a:t>
            </a:r>
            <a:r>
              <a:rPr lang="en-CA" sz="1800" kern="0" dirty="0">
                <a:effectLst/>
                <a:latin typeface="Aptos" panose="020B0004020202020204" pitchFamily="34" charset="0"/>
                <a:ea typeface="Times New Roman" panose="02020603050405020304" pitchFamily="18" charset="0"/>
                <a:cs typeface="Arial" panose="020B0604020202020204" pitchFamily="34" charset="0"/>
              </a:rPr>
              <a:t> SCC decision so rely on them with caution)</a:t>
            </a:r>
          </a:p>
          <a:p>
            <a:pPr marL="342900" marR="190500" indent="-342900">
              <a:lnSpc>
                <a:spcPct val="115000"/>
              </a:lnSpc>
              <a:spcBef>
                <a:spcPts val="1200"/>
              </a:spcBef>
              <a:spcAft>
                <a:spcPts val="1200"/>
              </a:spcAft>
              <a:buFont typeface="Aptos" panose="020B0004020202020204" pitchFamily="34" charset="0"/>
              <a:buChar char="-"/>
            </a:pPr>
            <a:r>
              <a:rPr lang="en-CA" sz="1800" kern="0" dirty="0">
                <a:effectLst/>
                <a:latin typeface="Aptos" panose="020B0004020202020204" pitchFamily="34" charset="0"/>
                <a:ea typeface="Times New Roman" panose="02020603050405020304" pitchFamily="18" charset="0"/>
                <a:cs typeface="Arial" panose="020B0604020202020204" pitchFamily="34" charset="0"/>
              </a:rPr>
              <a:t>In Marlene’s case, if both Peter and Kay were residing in Singapore, even if Marlene had never set foot in Singapore, a Canadian court might return the child to Singapore if Singapore were determined under the </a:t>
            </a:r>
            <a:r>
              <a:rPr lang="en-CA" sz="1800" i="1" kern="0" dirty="0" err="1">
                <a:effectLst/>
                <a:latin typeface="Aptos" panose="020B0004020202020204" pitchFamily="34" charset="0"/>
                <a:ea typeface="Times New Roman" panose="02020603050405020304" pitchFamily="18" charset="0"/>
                <a:cs typeface="Arial" panose="020B0604020202020204" pitchFamily="34" charset="0"/>
              </a:rPr>
              <a:t>Balev</a:t>
            </a:r>
            <a:r>
              <a:rPr lang="en-CA" sz="1800" i="1" kern="0" dirty="0">
                <a:effectLst/>
                <a:latin typeface="Aptos" panose="020B0004020202020204" pitchFamily="34" charset="0"/>
                <a:ea typeface="Times New Roman" panose="02020603050405020304" pitchFamily="18" charset="0"/>
                <a:cs typeface="Arial" panose="020B0604020202020204" pitchFamily="34" charset="0"/>
              </a:rPr>
              <a:t> </a:t>
            </a:r>
            <a:r>
              <a:rPr lang="en-CA" sz="1800" kern="0" dirty="0">
                <a:effectLst/>
                <a:latin typeface="Aptos" panose="020B0004020202020204" pitchFamily="34" charset="0"/>
                <a:ea typeface="Times New Roman" panose="02020603050405020304" pitchFamily="18" charset="0"/>
                <a:cs typeface="Arial" panose="020B0604020202020204" pitchFamily="34" charset="0"/>
              </a:rPr>
              <a:t>analysis to be Marlene’s habitual residence. Would argue that parental intention of the custodial parent(s) for this very young child is paramount.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0477CFDF-2702-E533-A8CE-12CE3BB907FC}"/>
              </a:ext>
            </a:extLst>
          </p:cNvPr>
          <p:cNvSpPr/>
          <p:nvPr/>
        </p:nvSpPr>
        <p:spPr>
          <a:xfrm>
            <a:off x="4552335" y="418062"/>
            <a:ext cx="3087329" cy="638945"/>
          </a:xfrm>
          <a:prstGeom prst="rect">
            <a:avLst/>
          </a:prstGeom>
          <a:blipFill dpi="0" rotWithShape="1">
            <a:blip r:embed="rId5">
              <a:alphaModFix amt="52000"/>
              <a:extLst>
                <a:ext uri="{837473B0-CC2E-450A-ABE3-18F120FF3D39}">
                  <a1611:picAttrSrcUrl xmlns:a1611="http://schemas.microsoft.com/office/drawing/2016/11/main" r:id="rId6"/>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Tree>
    <p:extLst>
      <p:ext uri="{BB962C8B-B14F-4D97-AF65-F5344CB8AC3E}">
        <p14:creationId xmlns:p14="http://schemas.microsoft.com/office/powerpoint/2010/main" val="2568270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666482E-F3AF-44B0-9076-0CDF89CDD731}"/>
              </a:ext>
            </a:extLst>
          </p:cNvPr>
          <p:cNvSpPr>
            <a:spLocks noGrp="1"/>
          </p:cNvSpPr>
          <p:nvPr>
            <p:ph idx="1"/>
          </p:nvPr>
        </p:nvSpPr>
        <p:spPr>
          <a:xfrm>
            <a:off x="886746" y="5678583"/>
            <a:ext cx="10515600" cy="838404"/>
          </a:xfrm>
        </p:spPr>
        <p:txBody>
          <a:bodyPr>
            <a:normAutofit/>
          </a:bodyPr>
          <a:lstStyle/>
          <a:p>
            <a:pPr marL="0" indent="0" algn="just">
              <a:lnSpc>
                <a:spcPct val="115000"/>
              </a:lnSpc>
              <a:spcAft>
                <a:spcPts val="800"/>
              </a:spcAft>
              <a:buNone/>
            </a:pPr>
            <a:r>
              <a:rPr lang="en-GB" sz="1200" kern="100" dirty="0">
                <a:effectLst/>
                <a:latin typeface="Aptos" panose="020B0004020202020204" pitchFamily="34" charset="0"/>
                <a:ea typeface="Times New Roman" panose="02020603050405020304" pitchFamily="18" charset="0"/>
                <a:cs typeface="Times New Roman" panose="02020603050405020304" pitchFamily="18" charset="0"/>
              </a:rPr>
              <a:t>If return is originally sought to a non-Hague case, it depends on whether there is a pre-existing custody order that can be enforced in the U.S.  If so, then return could be effectuated through the UCCJEA by registering the foreign custody order and directing that the abducting parent comply with its terms.  If there is no custody order to be enforced and jurisdiction is an issue (or belongs to the U.S.) then a parent would need to seek a relocation order.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sz="2000" dirty="0"/>
          </a:p>
        </p:txBody>
      </p:sp>
      <p:sp>
        <p:nvSpPr>
          <p:cNvPr id="4" name="Rectangle 3">
            <a:extLst>
              <a:ext uri="{FF2B5EF4-FFF2-40B4-BE49-F238E27FC236}">
                <a16:creationId xmlns:a16="http://schemas.microsoft.com/office/drawing/2014/main" id="{6256E5B0-BB3E-4D66-39E5-D92EB94956BC}"/>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0366B9CB-BAD8-8D2E-D5FC-78FFBE8846A5}"/>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3.1 Would analysis change if return was sought to a non-Hague country? </a:t>
            </a: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Can you return to a non-Hague country?</a:t>
            </a:r>
            <a:endParaRPr lang="fr-FR" sz="1000" b="1" dirty="0">
              <a:solidFill>
                <a:schemeClr val="bg1"/>
              </a:solidFill>
            </a:endParaRPr>
          </a:p>
        </p:txBody>
      </p:sp>
      <p:sp>
        <p:nvSpPr>
          <p:cNvPr id="8" name="Rectangle 7">
            <a:extLst>
              <a:ext uri="{FF2B5EF4-FFF2-40B4-BE49-F238E27FC236}">
                <a16:creationId xmlns:a16="http://schemas.microsoft.com/office/drawing/2014/main" id="{B39C6B0D-4297-826C-1DBF-EFA25B4949FD}"/>
              </a:ext>
            </a:extLst>
          </p:cNvPr>
          <p:cNvSpPr/>
          <p:nvPr/>
        </p:nvSpPr>
        <p:spPr>
          <a:xfrm>
            <a:off x="4503787" y="1298189"/>
            <a:ext cx="3087329" cy="740775"/>
          </a:xfrm>
          <a:prstGeom prst="rect">
            <a:avLst/>
          </a:prstGeom>
          <a:blipFill dpi="0" rotWithShape="1">
            <a:blip r:embed="rId3">
              <a:alphaModFix amt="52000"/>
              <a:extLst>
                <a:ext uri="{837473B0-CC2E-450A-ABE3-18F120FF3D39}">
                  <a1611:picAttrSrcUrl xmlns:a1611="http://schemas.microsoft.com/office/drawing/2016/11/main" r:id="rId4"/>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20CE976-FE76-2643-BBA4-39231DE9618F}"/>
              </a:ext>
            </a:extLst>
          </p:cNvPr>
          <p:cNvSpPr txBox="1"/>
          <p:nvPr/>
        </p:nvSpPr>
        <p:spPr>
          <a:xfrm>
            <a:off x="886746" y="2038964"/>
            <a:ext cx="10418506" cy="294183"/>
          </a:xfrm>
          <a:prstGeom prst="rect">
            <a:avLst/>
          </a:prstGeom>
          <a:noFill/>
        </p:spPr>
        <p:txBody>
          <a:bodyPr wrap="square">
            <a:spAutoFit/>
          </a:bodyPr>
          <a:lstStyle/>
          <a:p>
            <a:pPr algn="just">
              <a:lnSpc>
                <a:spcPct val="115000"/>
              </a:lnSpc>
              <a:spcAft>
                <a:spcPts val="800"/>
              </a:spcAft>
            </a:pPr>
            <a:r>
              <a:rPr lang="en-GB" sz="1200" kern="100" dirty="0">
                <a:latin typeface="Aptos" panose="020B0004020202020204" pitchFamily="34" charset="0"/>
                <a:ea typeface="Times New Roman" panose="02020603050405020304" pitchFamily="18" charset="0"/>
                <a:cs typeface="Times New Roman" panose="02020603050405020304" pitchFamily="18" charset="0"/>
              </a:rPr>
              <a:t>No in principle. But some exceptions. </a:t>
            </a:r>
            <a:r>
              <a:rPr lang="en-GB" sz="1200" kern="100" dirty="0">
                <a:effectLst/>
                <a:latin typeface="Aptos" panose="020B0004020202020204" pitchFamily="34" charset="0"/>
                <a:ea typeface="Times New Roman" panose="02020603050405020304" pitchFamily="18" charset="0"/>
                <a:cs typeface="Times New Roman" panose="02020603050405020304" pitchFamily="18" charset="0"/>
              </a:rPr>
              <a:t>It becomes a relocation case provided that there is jurisdiction to make a decision.  </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FDEEB68-19D6-F0CA-0DF0-96CDE0833258}"/>
              </a:ext>
            </a:extLst>
          </p:cNvPr>
          <p:cNvSpPr/>
          <p:nvPr/>
        </p:nvSpPr>
        <p:spPr>
          <a:xfrm>
            <a:off x="4526666" y="2560321"/>
            <a:ext cx="3087329" cy="778666"/>
          </a:xfrm>
          <a:prstGeom prst="rect">
            <a:avLst/>
          </a:prstGeom>
          <a:blipFill dpi="0" rotWithShape="1">
            <a:blip r:embed="rId5">
              <a:alphaModFix amt="52000"/>
              <a:extLst>
                <a:ext uri="{837473B0-CC2E-450A-ABE3-18F120FF3D39}">
                  <a1611:picAttrSrcUrl xmlns:a1611="http://schemas.microsoft.com/office/drawing/2016/11/main" r:id="rId6"/>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3" name="ZoneTexte 12">
            <a:extLst>
              <a:ext uri="{FF2B5EF4-FFF2-40B4-BE49-F238E27FC236}">
                <a16:creationId xmlns:a16="http://schemas.microsoft.com/office/drawing/2014/main" id="{0A0635D1-2B81-3D2D-C124-5525E10FF9DD}"/>
              </a:ext>
            </a:extLst>
          </p:cNvPr>
          <p:cNvSpPr txBox="1"/>
          <p:nvPr/>
        </p:nvSpPr>
        <p:spPr>
          <a:xfrm>
            <a:off x="886746" y="3511306"/>
            <a:ext cx="10321413" cy="1356012"/>
          </a:xfrm>
          <a:prstGeom prst="rect">
            <a:avLst/>
          </a:prstGeom>
          <a:noFill/>
        </p:spPr>
        <p:txBody>
          <a:bodyPr wrap="square">
            <a:spAutoFit/>
          </a:bodyPr>
          <a:lstStyle/>
          <a:p>
            <a:pPr marL="0" indent="0" algn="just">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From </a:t>
            </a:r>
            <a:r>
              <a:rPr lang="en-GB" sz="1200"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F. v. N</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2022 SCC 51 (</a:t>
            </a:r>
            <a:r>
              <a:rPr lang="en-GB" sz="12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CanLII</a:t>
            </a:r>
            <a:r>
              <a:rPr lang="en-GB" sz="1200" u="sng" kern="100" dirty="0">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at para 53</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To account for the fact that, in the non‑</a:t>
            </a:r>
            <a:r>
              <a:rPr lang="en-GB" sz="1200" i="1" kern="100" dirty="0">
                <a:effectLst/>
                <a:latin typeface="Aptos" panose="020B0004020202020204" pitchFamily="34" charset="0"/>
                <a:ea typeface="Aptos" panose="020B0004020202020204" pitchFamily="34" charset="0"/>
                <a:cs typeface="Times New Roman" panose="02020603050405020304" pitchFamily="18" charset="0"/>
              </a:rPr>
              <a:t>Hague Convention</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context, Canadian courts do not benefit from the </a:t>
            </a:r>
            <a:r>
              <a:rPr lang="en-GB" sz="1200" i="1" kern="100" dirty="0">
                <a:effectLst/>
                <a:latin typeface="Aptos" panose="020B0004020202020204" pitchFamily="34" charset="0"/>
                <a:ea typeface="Aptos" panose="020B0004020202020204" pitchFamily="34" charset="0"/>
                <a:cs typeface="Times New Roman" panose="02020603050405020304" pitchFamily="18" charset="0"/>
              </a:rPr>
              <a:t>a priori</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assumption that the best interests of the child principle will be applied to the merits of the custody dispute in the foreign country, judges assessing petitions for return to non‑party jurisdictions must therefore consider the tenor of foreign law, generally through expert evidence adduced by the parties. Nevertheless, it is not improper to look at the </a:t>
            </a:r>
            <a:r>
              <a:rPr lang="en-GB" sz="1200" i="1" kern="100" dirty="0">
                <a:effectLst/>
                <a:latin typeface="Aptos" panose="020B0004020202020204" pitchFamily="34" charset="0"/>
                <a:ea typeface="Aptos" panose="020B0004020202020204" pitchFamily="34" charset="0"/>
                <a:cs typeface="Times New Roman" panose="02020603050405020304" pitchFamily="18" charset="0"/>
              </a:rPr>
              <a:t>Hague Convention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for the interpretation of domestic legislation, since the legislature’s adoption of the Convention</a:t>
            </a:r>
            <a:r>
              <a:rPr lang="en-GB" sz="1200" i="1"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is indicative of the legislature’s judgment that international child custody disputes are best resolved by returning the child to its habitual place of residence.</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BEC58C3-1802-5740-CDCE-202EC5F51F15}"/>
              </a:ext>
            </a:extLst>
          </p:cNvPr>
          <p:cNvSpPr/>
          <p:nvPr/>
        </p:nvSpPr>
        <p:spPr>
          <a:xfrm>
            <a:off x="4552333" y="4867318"/>
            <a:ext cx="3087329" cy="725105"/>
          </a:xfrm>
          <a:prstGeom prst="rect">
            <a:avLst/>
          </a:prstGeom>
          <a:blipFill dpi="0" rotWithShape="1">
            <a:blip r:embed="rId8">
              <a:alphaModFix amt="52000"/>
              <a:extLst>
                <a:ext uri="{837473B0-CC2E-450A-ABE3-18F120FF3D39}">
                  <a1611:picAttrSrcUrl xmlns:a1611="http://schemas.microsoft.com/office/drawing/2016/11/main" r:id="rId9"/>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66193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4BDFBA-F5F1-9424-2F94-13B8F5CB2693}"/>
              </a:ext>
            </a:extLst>
          </p:cNvPr>
          <p:cNvSpPr>
            <a:spLocks noGrp="1"/>
          </p:cNvSpPr>
          <p:nvPr>
            <p:ph idx="1"/>
          </p:nvPr>
        </p:nvSpPr>
        <p:spPr>
          <a:xfrm>
            <a:off x="935293" y="2733576"/>
            <a:ext cx="10515600" cy="3378466"/>
          </a:xfrm>
        </p:spPr>
        <p:txBody>
          <a:bodyPr>
            <a:normAutofit/>
          </a:bodyPr>
          <a:lstStyle/>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the child is discerning. Vague and on a case basis. In practise 7-8 years old. Also depends if there are older siblings in which case younger children may also be heard. Much younger in other countries (Germany). Much older in others (Belgium over 12).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Now a condition of recognition of decisions (the child must have had a real opportunity to be heard. Information of the child)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BII </a:t>
            </a:r>
            <a:r>
              <a:rPr lang="en-GB" sz="1800" b="1" kern="100" dirty="0" err="1">
                <a:effectLst/>
                <a:latin typeface="Aptos" panose="020B0004020202020204" pitchFamily="34" charset="0"/>
                <a:ea typeface="Aptos" panose="020B0004020202020204" pitchFamily="34" charset="0"/>
                <a:cs typeface="Times New Roman" panose="02020603050405020304" pitchFamily="18" charset="0"/>
              </a:rPr>
              <a:t>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indent="0" algn="just">
              <a:lnSpc>
                <a:spcPct val="115000"/>
              </a:lnSpc>
              <a:spcAft>
                <a:spcPts val="800"/>
              </a:spcAft>
              <a:buNone/>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Both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Hague cases and non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hague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cases</a:t>
            </a: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Here Marlene is too young.</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FD258FD-F58C-2EF7-FBA8-F82F5804FCC5}"/>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a:extLst>
              <a:ext uri="{FF2B5EF4-FFF2-40B4-BE49-F238E27FC236}">
                <a16:creationId xmlns:a16="http://schemas.microsoft.com/office/drawing/2014/main" id="{135CF410-D882-2466-A082-D0157E0E6272}"/>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startAt="4"/>
            </a:pPr>
            <a:r>
              <a:rPr lang="en-US" sz="2400" b="1" kern="100" cap="small" dirty="0">
                <a:solidFill>
                  <a:schemeClr val="bg1"/>
                </a:solidFill>
                <a:latin typeface="Aptos" panose="020B0004020202020204" pitchFamily="34" charset="0"/>
                <a:ea typeface="Aptos" panose="020B0004020202020204" pitchFamily="34" charset="0"/>
                <a:cs typeface="Times New Roman" panose="02020603050405020304" pitchFamily="18" charset="0"/>
              </a:rPr>
              <a:t>Voice of the child</a:t>
            </a:r>
            <a:endParaRPr lang="fr-FR" sz="2400" cap="small" dirty="0">
              <a:solidFill>
                <a:schemeClr val="bg1"/>
              </a:solidFill>
            </a:endParaRPr>
          </a:p>
        </p:txBody>
      </p:sp>
      <p:sp>
        <p:nvSpPr>
          <p:cNvPr id="10" name="Rectangle 9">
            <a:extLst>
              <a:ext uri="{FF2B5EF4-FFF2-40B4-BE49-F238E27FC236}">
                <a16:creationId xmlns:a16="http://schemas.microsoft.com/office/drawing/2014/main" id="{831E9A51-E124-EF8F-5E31-8045D78C0C4C}"/>
              </a:ext>
            </a:extLst>
          </p:cNvPr>
          <p:cNvSpPr/>
          <p:nvPr/>
        </p:nvSpPr>
        <p:spPr>
          <a:xfrm>
            <a:off x="4552334" y="1309036"/>
            <a:ext cx="3087329" cy="952901"/>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126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9BAEC0D-2B68-A87E-0B69-F65605D50F66}"/>
              </a:ext>
            </a:extLst>
          </p:cNvPr>
          <p:cNvSpPr>
            <a:spLocks noGrp="1"/>
          </p:cNvSpPr>
          <p:nvPr>
            <p:ph idx="1"/>
          </p:nvPr>
        </p:nvSpPr>
        <p:spPr>
          <a:xfrm>
            <a:off x="838200" y="1271752"/>
            <a:ext cx="10515600" cy="5089719"/>
          </a:xfrm>
        </p:spPr>
        <p:txBody>
          <a:bodyPr>
            <a:normAutofit fontScale="85000" lnSpcReduction="20000"/>
          </a:bodyPr>
          <a:lstStyle/>
          <a:p>
            <a:pPr marL="0" indent="0" algn="just">
              <a:lnSpc>
                <a:spcPct val="115000"/>
              </a:lnSpc>
              <a:spcAft>
                <a:spcPts val="800"/>
              </a:spcAft>
              <a:buNone/>
            </a:pPr>
            <a:r>
              <a:rPr lang="en-GB" sz="1400" b="1" kern="100" dirty="0">
                <a:effectLst/>
                <a:latin typeface="Aptos" panose="020B0004020202020204" pitchFamily="34" charset="0"/>
                <a:ea typeface="Aptos" panose="020B0004020202020204" pitchFamily="34" charset="0"/>
                <a:cs typeface="Times New Roman" panose="02020603050405020304" pitchFamily="18" charset="0"/>
              </a:rPr>
              <a:t>As early as 10 years old depending on the maturity of the child and the reasons they do not wish to be returned.  Some children as old as 14 years have been returned against their wishes.  Marlene is too young.</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400" kern="100" dirty="0">
                <a:latin typeface="Aptos" panose="020B0004020202020204" pitchFamily="34" charset="0"/>
                <a:cs typeface="Times New Roman" panose="02020603050405020304" pitchFamily="18" charset="0"/>
              </a:rPr>
              <a:t>OCL v. </a:t>
            </a:r>
            <a:r>
              <a:rPr lang="en-GB" sz="1400" kern="100" dirty="0" err="1">
                <a:latin typeface="Aptos" panose="020B0004020202020204" pitchFamily="34" charset="0"/>
                <a:cs typeface="Times New Roman" panose="02020603050405020304" pitchFamily="18" charset="0"/>
              </a:rPr>
              <a:t>Balev</a:t>
            </a:r>
            <a:r>
              <a:rPr lang="en-GB" sz="1400" kern="100" dirty="0">
                <a:latin typeface="Aptos" panose="020B0004020202020204" pitchFamily="34" charset="0"/>
                <a:cs typeface="Times New Roman" panose="02020603050405020304" pitchFamily="18" charset="0"/>
              </a:rPr>
              <a:t>, 2018 SCC - The Supreme Court ruled that the views of children, especially older children, have a significant role in Hague proceedings, and the case involved some important legal issues that had not been previously resolved in a child-centred way.</a:t>
            </a:r>
            <a:endParaRPr lang="fr-FR" sz="1400" kern="100" dirty="0">
              <a:latin typeface="Aptos" panose="020B0004020202020204" pitchFamily="34" charset="0"/>
              <a:cs typeface="Times New Roman" panose="02020603050405020304" pitchFamily="18" charset="0"/>
            </a:endParaRPr>
          </a:p>
          <a:p>
            <a:pPr lvl="1" algn="just">
              <a:lnSpc>
                <a:spcPct val="115000"/>
              </a:lnSpc>
              <a:spcAft>
                <a:spcPts val="800"/>
              </a:spcAft>
            </a:pPr>
            <a:r>
              <a:rPr lang="en-GB" sz="1400" kern="100" dirty="0">
                <a:latin typeface="Aptos" panose="020B0004020202020204" pitchFamily="34" charset="0"/>
                <a:cs typeface="Times New Roman" panose="02020603050405020304" pitchFamily="18" charset="0"/>
              </a:rPr>
              <a:t>In </a:t>
            </a:r>
            <a:r>
              <a:rPr lang="en-GB" sz="1400" i="1" kern="100" dirty="0">
                <a:latin typeface="Aptos" panose="020B0004020202020204" pitchFamily="34" charset="0"/>
                <a:cs typeface="Times New Roman" panose="02020603050405020304" pitchFamily="18" charset="0"/>
              </a:rPr>
              <a:t>Cormier v. </a:t>
            </a:r>
            <a:r>
              <a:rPr lang="en-GB" sz="1400" i="1" kern="100" dirty="0" err="1">
                <a:latin typeface="Aptos" panose="020B0004020202020204" pitchFamily="34" charset="0"/>
                <a:cs typeface="Times New Roman" panose="02020603050405020304" pitchFamily="18" charset="0"/>
              </a:rPr>
              <a:t>Borsk</a:t>
            </a:r>
            <a:r>
              <a:rPr lang="en-GB" sz="1400" kern="100" dirty="0">
                <a:latin typeface="Aptos" panose="020B0004020202020204" pitchFamily="34" charset="0"/>
                <a:cs typeface="Times New Roman" panose="02020603050405020304" pitchFamily="18" charset="0"/>
              </a:rPr>
              <a:t>, </a:t>
            </a:r>
            <a:r>
              <a:rPr lang="en-GB" sz="1400" kern="100" dirty="0">
                <a:latin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2019 ONCJ 889</a:t>
            </a:r>
            <a:r>
              <a:rPr lang="en-GB" sz="1400" kern="100" dirty="0">
                <a:latin typeface="Aptos" panose="020B0004020202020204" pitchFamily="34" charset="0"/>
                <a:cs typeface="Times New Roman" panose="02020603050405020304" pitchFamily="18" charset="0"/>
              </a:rPr>
              <a:t>, despite the party’s admission to the fact that the children, 10 and 14 years old, were habitually resident in Michigan and both children objected to be returned, the court ordered the mandatory return of the youngest child only and the request for the return of the 14 year old was dismissed. The court found the older child’s objection was substantial and related to serious psychological and educational factors, but the younger child’s preference to mother didn’t rise to the level of objection under the Hague. </a:t>
            </a:r>
          </a:p>
          <a:p>
            <a:pPr marL="0" indent="0">
              <a:lnSpc>
                <a:spcPct val="115000"/>
              </a:lnSpc>
              <a:spcAft>
                <a:spcPts val="800"/>
              </a:spcAft>
              <a:buNone/>
            </a:pPr>
            <a:r>
              <a:rPr lang="en-GB" sz="1400" b="1" kern="100" dirty="0">
                <a:effectLst/>
                <a:latin typeface="Aptos" panose="020B0004020202020204" pitchFamily="34" charset="0"/>
                <a:ea typeface="Times New Roman" panose="02020603050405020304" pitchFamily="18" charset="0"/>
                <a:cs typeface="Times New Roman" panose="02020603050405020304" pitchFamily="18" charset="0"/>
              </a:rPr>
              <a:t>Cases where the Canadian Court accepted the child’s objection and </a:t>
            </a:r>
            <a:r>
              <a:rPr lang="en-GB" sz="1400" b="1" u="sng" kern="100" dirty="0">
                <a:effectLst/>
                <a:latin typeface="Aptos" panose="020B0004020202020204" pitchFamily="34" charset="0"/>
                <a:ea typeface="Times New Roman" panose="02020603050405020304" pitchFamily="18" charset="0"/>
                <a:cs typeface="Times New Roman" panose="02020603050405020304" pitchFamily="18" charset="0"/>
              </a:rPr>
              <a:t>refused to return</a:t>
            </a:r>
            <a:r>
              <a:rPr lang="en-GB" sz="1400" b="1" kern="100" dirty="0">
                <a:effectLst/>
                <a:latin typeface="Aptos" panose="020B0004020202020204" pitchFamily="34" charset="0"/>
                <a:ea typeface="Times New Roman" panose="02020603050405020304" pitchFamily="18" charset="0"/>
                <a:cs typeface="Times New Roman" panose="02020603050405020304" pitchFamily="18" charset="0"/>
              </a:rPr>
              <a:t> the child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en-US" sz="1400" b="1" i="1" kern="100" dirty="0">
                <a:effectLst/>
                <a:latin typeface="Aptos" panose="020B0004020202020204" pitchFamily="34" charset="0"/>
                <a:ea typeface="Times New Roman" panose="02020603050405020304" pitchFamily="18" charset="0"/>
                <a:cs typeface="Times New Roman" panose="02020603050405020304" pitchFamily="18" charset="0"/>
              </a:rPr>
              <a:t>Wilson v. Challis and Challis</a:t>
            </a: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400" b="1" kern="100" dirty="0">
                <a:latin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1992 CanLII 6301 (ON CJ</a:t>
            </a:r>
            <a:r>
              <a:rPr lang="en-US" sz="1400" kern="100" dirty="0">
                <a:latin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t>
            </a:r>
            <a:r>
              <a:rPr lang="en-US" sz="1400" kern="100" dirty="0">
                <a:latin typeface="Aptos" panose="020B0004020202020204" pitchFamily="34" charset="0"/>
                <a:cs typeface="Times New Roman" panose="02020603050405020304" pitchFamily="18" charset="0"/>
              </a:rPr>
              <a:t>: </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an 11-year-old child.  The child’s objections were based on parental misconduct; namely, the father traffics in and uses non-medically prescribed drugs; drinks alcohol to excess; and used physical discipline on more than one occasion.</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en-US" sz="1400" b="1" i="1" kern="100" dirty="0">
                <a:effectLst/>
                <a:latin typeface="Aptos" panose="020B0004020202020204" pitchFamily="34" charset="0"/>
                <a:ea typeface="Times New Roman" panose="02020603050405020304" pitchFamily="18" charset="0"/>
                <a:cs typeface="Times New Roman" panose="02020603050405020304" pitchFamily="18" charset="0"/>
              </a:rPr>
              <a:t>R.M. v. J.S., </a:t>
            </a:r>
            <a:r>
              <a:rPr lang="en-US" sz="1400" b="1" kern="100" dirty="0">
                <a:latin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2012 ABQB 669</a:t>
            </a:r>
            <a:r>
              <a:rPr lang="en-US" sz="1400" b="1" kern="100" dirty="0">
                <a:latin typeface="Aptos" panose="020B0004020202020204" pitchFamily="34" charset="0"/>
                <a:cs typeface="Times New Roman" panose="02020603050405020304" pitchFamily="18" charset="0"/>
              </a:rPr>
              <a:t> </a:t>
            </a:r>
            <a:r>
              <a:rPr lang="en-GB" sz="1400" b="1" kern="100" dirty="0">
                <a:latin typeface="Aptos" panose="020B0004020202020204" pitchFamily="34" charset="0"/>
                <a:cs typeface="Times New Roman" panose="02020603050405020304" pitchFamily="18" charset="0"/>
              </a:rPr>
              <a:t>(</a:t>
            </a:r>
            <a:r>
              <a:rPr lang="en-GB" sz="1400" b="1" kern="100" dirty="0">
                <a:effectLst/>
                <a:latin typeface="Aptos" panose="020B0004020202020204" pitchFamily="34" charset="0"/>
                <a:ea typeface="Times New Roman" panose="02020603050405020304" pitchFamily="18" charset="0"/>
                <a:cs typeface="Times New Roman" panose="02020603050405020304" pitchFamily="18" charset="0"/>
              </a:rPr>
              <a:t>Alta Ct. of Queen’s Bench): </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The court upheld the trial judge’s refusal to return a 10-year-old child to Israel.  The child was represented by </a:t>
            </a:r>
            <a:r>
              <a:rPr lang="en-GB" sz="1400" kern="100" dirty="0" err="1">
                <a:effectLst/>
                <a:latin typeface="Aptos" panose="020B0004020202020204" pitchFamily="34" charset="0"/>
                <a:ea typeface="Times New Roman" panose="02020603050405020304" pitchFamily="18" charset="0"/>
                <a:cs typeface="Times New Roman" panose="02020603050405020304" pitchFamily="18" charset="0"/>
              </a:rPr>
              <a:t>independant</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 counsel. He found no undue influence by the father. He found the child to be mature for his age, bright and articulate when it came to describing his concerns about returning to Israel.</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en-US" sz="1400" b="1" i="1" kern="100" dirty="0">
                <a:effectLst/>
                <a:latin typeface="Aptos" panose="020B0004020202020204" pitchFamily="34" charset="0"/>
                <a:ea typeface="Times New Roman" panose="02020603050405020304" pitchFamily="18" charset="0"/>
                <a:cs typeface="Times New Roman" panose="02020603050405020304" pitchFamily="18" charset="0"/>
              </a:rPr>
              <a:t>Erhardt v. Meyer</a:t>
            </a: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400" b="1" kern="100" dirty="0">
                <a:latin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2018 ABQB 333</a:t>
            </a:r>
            <a:r>
              <a:rPr lang="fr-FR" sz="1400" kern="100" dirty="0">
                <a:latin typeface="Aptos" panose="020B0004020202020204" pitchFamily="34" charset="0"/>
                <a:cs typeface="Times New Roman" panose="02020603050405020304" pitchFamily="18" charset="0"/>
              </a:rPr>
              <a:t>: </a:t>
            </a:r>
            <a:r>
              <a:rPr lang="en-GB" sz="1400" kern="100" dirty="0">
                <a:latin typeface="Aptos" panose="020B0004020202020204" pitchFamily="34" charset="0"/>
                <a:cs typeface="Times New Roman" panose="02020603050405020304" pitchFamily="18" charset="0"/>
              </a:rPr>
              <a:t>The </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court refused to return a 14-year-old child to South Africa as the child’s objection was based on his safety there.</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en-US" sz="1400" b="1" i="1" kern="100" dirty="0">
                <a:effectLst/>
                <a:latin typeface="Aptos" panose="020B0004020202020204" pitchFamily="34" charset="0"/>
                <a:ea typeface="Times New Roman" panose="02020603050405020304" pitchFamily="18" charset="0"/>
                <a:cs typeface="Times New Roman" panose="02020603050405020304" pitchFamily="18" charset="0"/>
              </a:rPr>
              <a:t>C.C. v. D.R</a:t>
            </a: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400" b="1" kern="100" dirty="0">
                <a:latin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2018 BCSC 176</a:t>
            </a:r>
            <a:r>
              <a:rPr lang="en-US" sz="1400" kern="100" dirty="0">
                <a:latin typeface="Aptos" panose="020B0004020202020204" pitchFamily="34" charset="0"/>
                <a:cs typeface="Times New Roman" panose="02020603050405020304" pitchFamily="18" charset="0"/>
              </a:rPr>
              <a:t>: The </a:t>
            </a:r>
            <a:r>
              <a:rPr lang="en-US" sz="1400" kern="100" dirty="0">
                <a:effectLst/>
                <a:latin typeface="Aptos" panose="020B0004020202020204" pitchFamily="34" charset="0"/>
                <a:ea typeface="Times New Roman" panose="02020603050405020304" pitchFamily="18" charset="0"/>
                <a:cs typeface="Times New Roman" panose="02020603050405020304" pitchFamily="18" charset="0"/>
              </a:rPr>
              <a:t>court refused to return a 15-year-old to Connecticut because her objection was based on her being teased and bullied at her school in Connecticut due to her sexuality.</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en-GB" sz="1400" b="1" kern="100" dirty="0">
                <a:effectLst/>
                <a:latin typeface="Aptos" panose="020B0004020202020204" pitchFamily="34" charset="0"/>
                <a:ea typeface="Aptos" panose="020B0004020202020204" pitchFamily="34" charset="0"/>
                <a:cs typeface="Times New Roman" panose="02020603050405020304" pitchFamily="18" charset="0"/>
              </a:rPr>
              <a:t>van Dijk v van Dijk-DeVos, </a:t>
            </a:r>
            <a:r>
              <a:rPr lang="en-GB" sz="1400" b="1" kern="100" dirty="0">
                <a:latin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2019 BCSC 1968</a:t>
            </a:r>
            <a:r>
              <a:rPr lang="en-GB" sz="1400" b="1" kern="100" dirty="0">
                <a:latin typeface="Aptos" panose="020B0004020202020204" pitchFamily="34" charset="0"/>
                <a:cs typeface="Times New Roman" panose="02020603050405020304" pitchFamily="18" charset="0"/>
              </a:rPr>
              <a:t> </a:t>
            </a:r>
            <a:r>
              <a:rPr lang="en-GB" sz="1400" kern="100" dirty="0">
                <a:latin typeface="Aptos" panose="020B0004020202020204" pitchFamily="34" charset="0"/>
                <a:cs typeface="Times New Roman" panose="02020603050405020304" pitchFamily="18" charset="0"/>
              </a:rPr>
              <a:t>: The </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child was a few weeks from 16 years old and strongly objected to being returned to the Netherlands. The court assessed his demeanour, testimony, and circumstances, and found that although he was wrongfully retained in Canada, he should not be returned to the Netherlands.</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indent="0" algn="just">
              <a:lnSpc>
                <a:spcPct val="115000"/>
              </a:lnSpc>
              <a:spcAft>
                <a:spcPts val="800"/>
              </a:spcAft>
              <a:buNone/>
            </a:pP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Aft>
                <a:spcPts val="800"/>
              </a:spcAft>
              <a:buNone/>
            </a:pPr>
            <a:endParaRPr lang="fr-FR"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62B5F83-867D-AC25-58B4-2A712CA1A9C1}"/>
              </a:ext>
            </a:extLst>
          </p:cNvPr>
          <p:cNvSpPr/>
          <p:nvPr/>
        </p:nvSpPr>
        <p:spPr>
          <a:xfrm>
            <a:off x="4552335" y="228875"/>
            <a:ext cx="3087329" cy="853690"/>
          </a:xfrm>
          <a:prstGeom prst="rect">
            <a:avLst/>
          </a:prstGeom>
          <a:blipFill dpi="0" rotWithShape="1">
            <a:blip r:embed="rId8">
              <a:alphaModFix amt="52000"/>
              <a:extLst>
                <a:ext uri="{837473B0-CC2E-450A-ABE3-18F120FF3D39}">
                  <a1611:picAttrSrcUrl xmlns:a1611="http://schemas.microsoft.com/office/drawing/2016/11/main" r:id="rId9"/>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Tree>
    <p:extLst>
      <p:ext uri="{BB962C8B-B14F-4D97-AF65-F5344CB8AC3E}">
        <p14:creationId xmlns:p14="http://schemas.microsoft.com/office/powerpoint/2010/main" val="2007338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0F9C520-696F-EDD9-7078-E7CB1AF1CED6}"/>
              </a:ext>
            </a:extLst>
          </p:cNvPr>
          <p:cNvSpPr>
            <a:spLocks noGrp="1"/>
          </p:cNvSpPr>
          <p:nvPr>
            <p:ph idx="1"/>
          </p:nvPr>
        </p:nvSpPr>
        <p:spPr>
          <a:xfrm>
            <a:off x="797642" y="1713297"/>
            <a:ext cx="10596716" cy="4242593"/>
          </a:xfrm>
        </p:spPr>
        <p:txBody>
          <a:bodyPr>
            <a:normAutofit/>
          </a:bodyPr>
          <a:lstStyle/>
          <a:p>
            <a:pPr marL="0" indent="0">
              <a:lnSpc>
                <a:spcPct val="115000"/>
              </a:lnSpc>
              <a:spcAft>
                <a:spcPts val="800"/>
              </a:spcAft>
              <a:buNone/>
            </a:pP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Cases where the Canadian Court </a:t>
            </a:r>
            <a:r>
              <a:rPr lang="en-GB" sz="1400" b="1" u="sng" kern="100" dirty="0">
                <a:effectLst/>
                <a:latin typeface="Aptos" panose="020B0004020202020204" pitchFamily="34" charset="0"/>
                <a:ea typeface="Times New Roman" panose="02020603050405020304" pitchFamily="18" charset="0"/>
                <a:cs typeface="Times New Roman" panose="02020603050405020304" pitchFamily="18" charset="0"/>
              </a:rPr>
              <a:t>returned the child </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over his or her objections (where the reasons behind the child’s objection were not found to be substantial)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R="190500" lvl="1">
              <a:lnSpc>
                <a:spcPct val="115000"/>
              </a:lnSpc>
              <a:spcBef>
                <a:spcPts val="600"/>
              </a:spcBef>
            </a:pPr>
            <a:r>
              <a:rPr lang="en-CA" sz="1400" b="1" i="1" kern="0" dirty="0">
                <a:effectLst/>
                <a:latin typeface="Aptos" panose="020B0004020202020204" pitchFamily="34" charset="0"/>
                <a:ea typeface="Times New Roman" panose="02020603050405020304" pitchFamily="18" charset="0"/>
                <a:cs typeface="Arial" panose="020B0604020202020204" pitchFamily="34" charset="0"/>
              </a:rPr>
              <a:t>OCL v </a:t>
            </a:r>
            <a:r>
              <a:rPr lang="en-CA" sz="1400" b="1" i="1" kern="0" dirty="0" err="1">
                <a:effectLst/>
                <a:latin typeface="Aptos" panose="020B0004020202020204" pitchFamily="34" charset="0"/>
                <a:ea typeface="Times New Roman" panose="02020603050405020304" pitchFamily="18" charset="0"/>
                <a:cs typeface="Arial" panose="020B0604020202020204" pitchFamily="34" charset="0"/>
              </a:rPr>
              <a:t>Balev</a:t>
            </a:r>
            <a:r>
              <a:rPr lang="en-CA" sz="1400" b="1" kern="0" dirty="0">
                <a:effectLst/>
                <a:latin typeface="Aptos" panose="020B0004020202020204" pitchFamily="34" charset="0"/>
                <a:ea typeface="Times New Roman" panose="02020603050405020304" pitchFamily="18" charset="0"/>
                <a:cs typeface="Arial" panose="020B0604020202020204" pitchFamily="34" charset="0"/>
              </a:rPr>
              <a:t>, </a:t>
            </a:r>
            <a:r>
              <a:rPr lang="en-CA" sz="1400" b="1" u="sng" kern="0" dirty="0">
                <a:effectLst/>
                <a:latin typeface="Aptos" panose="020B00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2018 SCC 16</a:t>
            </a:r>
            <a:r>
              <a:rPr lang="fr-FR" sz="1400" u="sng" kern="100" dirty="0">
                <a:latin typeface="Aptos" panose="020B0004020202020204" pitchFamily="34" charset="0"/>
                <a:ea typeface="Times New Roman" panose="02020603050405020304" pitchFamily="18" charset="0"/>
                <a:cs typeface="Times New Roman" panose="02020603050405020304" pitchFamily="18" charset="0"/>
              </a:rPr>
              <a:t>: </a:t>
            </a:r>
            <a:r>
              <a:rPr lang="en-GB" sz="1400" kern="100" dirty="0">
                <a:latin typeface="Aptos" panose="020B0004020202020204" pitchFamily="34" charset="0"/>
                <a:ea typeface="Times New Roman" panose="02020603050405020304" pitchFamily="18" charset="0"/>
                <a:cs typeface="Times New Roman" panose="02020603050405020304" pitchFamily="18" charset="0"/>
              </a:rPr>
              <a:t> Found that the c</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hildren in that case (age 9 and 12) were of an age and level of maturity such that it would be appropriate to take account of their views; however, she found their views did not have the requisite strength of feeling, amounting more to a preference for Canada over Germany</a:t>
            </a:r>
            <a:r>
              <a:rPr lang="en-GB" sz="1400" kern="100" dirty="0">
                <a:latin typeface="Aptos" panose="020B0004020202020204" pitchFamily="34" charset="0"/>
                <a:ea typeface="Times New Roman" panose="02020603050405020304" pitchFamily="18" charset="0"/>
                <a:cs typeface="Times New Roman" panose="02020603050405020304" pitchFamily="18" charset="0"/>
              </a:rPr>
              <a:t>.</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 The threshold for a court to refuse to return based on a child’s objection is high.</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fr-FR" sz="1400" b="1" i="1" kern="100" dirty="0" err="1">
                <a:effectLst/>
                <a:latin typeface="Aptos" panose="020B0004020202020204" pitchFamily="34" charset="0"/>
                <a:ea typeface="Times New Roman" panose="02020603050405020304" pitchFamily="18" charset="0"/>
                <a:cs typeface="Times New Roman" panose="02020603050405020304" pitchFamily="18" charset="0"/>
              </a:rPr>
              <a:t>Toiber</a:t>
            </a:r>
            <a:r>
              <a:rPr lang="fr-FR" sz="1400" b="1" i="1" kern="100" dirty="0">
                <a:effectLst/>
                <a:latin typeface="Aptos" panose="020B0004020202020204" pitchFamily="34" charset="0"/>
                <a:ea typeface="Times New Roman" panose="02020603050405020304" pitchFamily="18" charset="0"/>
                <a:cs typeface="Times New Roman" panose="02020603050405020304" pitchFamily="18" charset="0"/>
              </a:rPr>
              <a:t> v. </a:t>
            </a:r>
            <a:r>
              <a:rPr lang="fr-FR" sz="1400" b="1" i="1" kern="100" dirty="0" err="1">
                <a:effectLst/>
                <a:latin typeface="Aptos" panose="020B0004020202020204" pitchFamily="34" charset="0"/>
                <a:ea typeface="Times New Roman" panose="02020603050405020304" pitchFamily="18" charset="0"/>
                <a:cs typeface="Times New Roman" panose="02020603050405020304" pitchFamily="18" charset="0"/>
              </a:rPr>
              <a:t>Toiber</a:t>
            </a:r>
            <a:r>
              <a:rPr lang="fr-FR" sz="1400" b="1" i="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400" b="1" i="1" u="sng" kern="100" dirty="0">
                <a:effectLst/>
                <a:latin typeface="Aptos" panose="020B00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2005 CanLII 63821 (ON SC)</a:t>
            </a:r>
            <a:r>
              <a:rPr lang="fr-FR" sz="1400" b="1" i="1" u="sng" kern="100" dirty="0">
                <a:latin typeface="Aptos" panose="020B0004020202020204" pitchFamily="34" charset="0"/>
                <a:ea typeface="Times New Roman" panose="02020603050405020304" pitchFamily="18" charset="0"/>
                <a:cs typeface="Times New Roman" panose="02020603050405020304" pitchFamily="18" charset="0"/>
              </a:rPr>
              <a:t>: </a:t>
            </a:r>
            <a:r>
              <a:rPr lang="en-US" sz="1400" kern="100" dirty="0">
                <a:effectLst/>
                <a:latin typeface="Aptos" panose="020B0004020202020204" pitchFamily="34" charset="0"/>
                <a:ea typeface="Times New Roman" panose="02020603050405020304" pitchFamily="18" charset="0"/>
                <a:cs typeface="Times New Roman" panose="02020603050405020304" pitchFamily="18" charset="0"/>
              </a:rPr>
              <a:t>The court ordered the return of a 13-year-old who strongly objected to returning to Israel. The court found the sentiment from the child was no more than those often expressed by a child caught in the vortex of a custody battle. Ordered the child’s return despite of her note/letter.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fr-FR" sz="1400" b="1" i="1" kern="100" dirty="0">
                <a:effectLst/>
                <a:latin typeface="Aptos" panose="020B0004020202020204" pitchFamily="34" charset="0"/>
                <a:ea typeface="Times New Roman" panose="02020603050405020304" pitchFamily="18" charset="0"/>
                <a:cs typeface="Times New Roman" panose="02020603050405020304" pitchFamily="18" charset="0"/>
              </a:rPr>
              <a:t>Vieira</a:t>
            </a:r>
            <a:r>
              <a:rPr lang="fr-FR" sz="1400" b="1" kern="100" dirty="0">
                <a:effectLst/>
                <a:latin typeface="Aptos" panose="020B0004020202020204" pitchFamily="34" charset="0"/>
                <a:ea typeface="Times New Roman" panose="02020603050405020304" pitchFamily="18" charset="0"/>
                <a:cs typeface="Times New Roman" panose="02020603050405020304" pitchFamily="18" charset="0"/>
              </a:rPr>
              <a:t> v. </a:t>
            </a:r>
            <a:r>
              <a:rPr lang="fr-FR" sz="1400" b="1" i="1" kern="100" dirty="0">
                <a:effectLst/>
                <a:latin typeface="Aptos" panose="020B0004020202020204" pitchFamily="34" charset="0"/>
                <a:ea typeface="Times New Roman" panose="02020603050405020304" pitchFamily="18" charset="0"/>
                <a:cs typeface="Times New Roman" panose="02020603050405020304" pitchFamily="18" charset="0"/>
              </a:rPr>
              <a:t>Dos Santos </a:t>
            </a:r>
            <a:r>
              <a:rPr lang="fr-FR" sz="1400" b="1" i="1" kern="100" dirty="0" err="1">
                <a:effectLst/>
                <a:latin typeface="Aptos" panose="020B0004020202020204" pitchFamily="34" charset="0"/>
                <a:ea typeface="Times New Roman" panose="02020603050405020304" pitchFamily="18" charset="0"/>
                <a:cs typeface="Times New Roman" panose="02020603050405020304" pitchFamily="18" charset="0"/>
              </a:rPr>
              <a:t>Trillo</a:t>
            </a:r>
            <a:r>
              <a:rPr lang="fr-FR" sz="1400" b="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fr-FR" sz="1400" b="1" i="1" u="sng" kern="100" dirty="0">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2016 ONSC 8050</a:t>
            </a:r>
            <a:r>
              <a:rPr lang="fr-FR" sz="1400" i="1" u="sng" kern="100" dirty="0">
                <a:latin typeface="Aptos" panose="020B0004020202020204" pitchFamily="34" charset="0"/>
                <a:ea typeface="Times New Roman" panose="02020603050405020304" pitchFamily="18" charset="0"/>
                <a:cs typeface="Times New Roman" panose="02020603050405020304" pitchFamily="18" charset="0"/>
              </a:rPr>
              <a:t>: </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The court directed the return of a 12-year-old boy to Brazil, finding that the reasons for the objection were not substantial (he had said he was fearful of his father and preferred his life in Canada).</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15000"/>
              </a:lnSpc>
              <a:spcBef>
                <a:spcPts val="600"/>
              </a:spcBef>
            </a:pPr>
            <a:r>
              <a:rPr lang="en-GB" sz="1400" b="1" i="1" kern="100" dirty="0">
                <a:effectLst/>
                <a:latin typeface="Aptos" panose="020B0004020202020204" pitchFamily="34" charset="0"/>
                <a:ea typeface="Times New Roman" panose="02020603050405020304" pitchFamily="18" charset="0"/>
                <a:cs typeface="Times New Roman" panose="02020603050405020304" pitchFamily="18" charset="0"/>
              </a:rPr>
              <a:t>Den Ouden </a:t>
            </a:r>
            <a:r>
              <a:rPr lang="en-GB" sz="1400" b="1" kern="100" dirty="0">
                <a:effectLst/>
                <a:latin typeface="Aptos" panose="020B0004020202020204" pitchFamily="34" charset="0"/>
                <a:ea typeface="Times New Roman" panose="02020603050405020304" pitchFamily="18" charset="0"/>
                <a:cs typeface="Times New Roman" panose="02020603050405020304" pitchFamily="18" charset="0"/>
              </a:rPr>
              <a:t>v</a:t>
            </a:r>
            <a:r>
              <a:rPr lang="en-GB" sz="1400" b="1" i="1" kern="100" dirty="0">
                <a:effectLst/>
                <a:latin typeface="Aptos" panose="020B0004020202020204" pitchFamily="34" charset="0"/>
                <a:ea typeface="Times New Roman" panose="02020603050405020304" pitchFamily="18" charset="0"/>
                <a:cs typeface="Times New Roman" panose="02020603050405020304" pitchFamily="18" charset="0"/>
              </a:rPr>
              <a:t>. Laframboise, [2006] A.J. No. 1605</a:t>
            </a:r>
            <a:r>
              <a:rPr lang="en-GB" sz="1400" i="1" kern="100" dirty="0">
                <a:latin typeface="Aptos" panose="020B0004020202020204" pitchFamily="34" charset="0"/>
                <a:ea typeface="Times New Roman" panose="02020603050405020304" pitchFamily="18" charset="0"/>
                <a:cs typeface="Times New Roman" panose="02020603050405020304" pitchFamily="18" charset="0"/>
              </a:rPr>
              <a:t>: </a:t>
            </a:r>
            <a:r>
              <a:rPr lang="en-GB" sz="1400" kern="100" dirty="0">
                <a:effectLst/>
                <a:latin typeface="Aptos" panose="020B0004020202020204" pitchFamily="34" charset="0"/>
                <a:ea typeface="Times New Roman" panose="02020603050405020304" pitchFamily="18" charset="0"/>
                <a:cs typeface="Times New Roman" panose="02020603050405020304" pitchFamily="18" charset="0"/>
              </a:rPr>
              <a:t>The Alberta Court of Appeal, upheld a decision of the trial judge directing the return of the three children (the older two of which were 10 and 14) to Holland, despite their objection, noting, “But to give effect to their feelings, though understandable, would undercut the fundamental objective of the Hague Convention… lead to other parents’ abducting and relying on children’s “contentment” to avoid being returned.”</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F212C18-52A4-FF92-8123-B913F2F30943}"/>
              </a:ext>
            </a:extLst>
          </p:cNvPr>
          <p:cNvSpPr/>
          <p:nvPr/>
        </p:nvSpPr>
        <p:spPr>
          <a:xfrm>
            <a:off x="4552335" y="418062"/>
            <a:ext cx="3087329" cy="958351"/>
          </a:xfrm>
          <a:prstGeom prst="rect">
            <a:avLst/>
          </a:prstGeom>
          <a:blipFill dpi="0" rotWithShape="1">
            <a:blip r:embed="rId5">
              <a:alphaModFix amt="52000"/>
              <a:extLst>
                <a:ext uri="{837473B0-CC2E-450A-ABE3-18F120FF3D39}">
                  <a1611:picAttrSrcUrl xmlns:a1611="http://schemas.microsoft.com/office/drawing/2016/11/main" r:id="rId6"/>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Tree>
    <p:extLst>
      <p:ext uri="{BB962C8B-B14F-4D97-AF65-F5344CB8AC3E}">
        <p14:creationId xmlns:p14="http://schemas.microsoft.com/office/powerpoint/2010/main" val="280343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A64B460-89C6-6C8C-F933-D888DE85129B}"/>
              </a:ext>
            </a:extLst>
          </p:cNvPr>
          <p:cNvSpPr/>
          <p:nvPr/>
        </p:nvSpPr>
        <p:spPr>
          <a:xfrm>
            <a:off x="0" y="-25963"/>
            <a:ext cx="12192000" cy="3211616"/>
          </a:xfrm>
          <a:prstGeom prst="rect">
            <a:avLst/>
          </a:prstGeom>
          <a:blipFill dpi="0" rotWithShape="1">
            <a:blip r:embed="rId2">
              <a:alphaModFix amt="63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 coins arrondis 7">
            <a:extLst>
              <a:ext uri="{FF2B5EF4-FFF2-40B4-BE49-F238E27FC236}">
                <a16:creationId xmlns:a16="http://schemas.microsoft.com/office/drawing/2014/main" id="{2E617D2D-2B3D-BE6A-65E3-22D48F11FE3B}"/>
              </a:ext>
            </a:extLst>
          </p:cNvPr>
          <p:cNvSpPr/>
          <p:nvPr/>
        </p:nvSpPr>
        <p:spPr>
          <a:xfrm>
            <a:off x="3543070" y="3912509"/>
            <a:ext cx="5243512" cy="646935"/>
          </a:xfrm>
          <a:prstGeom prst="roundRect">
            <a:avLst/>
          </a:prstGeom>
          <a:solidFill>
            <a:srgbClr val="157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CA7654EF-8687-ED7D-67FD-B4669BAB2DF3}"/>
              </a:ext>
            </a:extLst>
          </p:cNvPr>
          <p:cNvSpPr/>
          <p:nvPr/>
        </p:nvSpPr>
        <p:spPr>
          <a:xfrm>
            <a:off x="1494503" y="2407173"/>
            <a:ext cx="9202994" cy="1327356"/>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9D70089-D595-D8CB-30DD-9A18665D616C}"/>
              </a:ext>
            </a:extLst>
          </p:cNvPr>
          <p:cNvSpPr>
            <a:spLocks noGrp="1"/>
          </p:cNvSpPr>
          <p:nvPr>
            <p:ph type="ctrTitle"/>
          </p:nvPr>
        </p:nvSpPr>
        <p:spPr>
          <a:xfrm>
            <a:off x="1553497" y="2585153"/>
            <a:ext cx="9144000" cy="981074"/>
          </a:xfrm>
        </p:spPr>
        <p:txBody>
          <a:bodyPr>
            <a:normAutofit/>
          </a:bodyPr>
          <a:lstStyle/>
          <a:p>
            <a:pPr>
              <a:lnSpc>
                <a:spcPct val="115000"/>
              </a:lnSpc>
              <a:spcAft>
                <a:spcPts val="800"/>
              </a:spcAft>
            </a:pPr>
            <a:r>
              <a:rPr lang="en-GB"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IAFL US &amp; CANADIAN CHAPTERS MEETING </a:t>
            </a:r>
            <a:br>
              <a:rPr lang="fr-FR"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GB"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CHARLESTON - February 6, 2025</a:t>
            </a:r>
            <a:endParaRPr lang="fr-FR" sz="2400" dirty="0">
              <a:solidFill>
                <a:schemeClr val="bg1"/>
              </a:solidFill>
            </a:endParaRPr>
          </a:p>
        </p:txBody>
      </p:sp>
      <p:sp>
        <p:nvSpPr>
          <p:cNvPr id="3" name="Sous-titre 2">
            <a:extLst>
              <a:ext uri="{FF2B5EF4-FFF2-40B4-BE49-F238E27FC236}">
                <a16:creationId xmlns:a16="http://schemas.microsoft.com/office/drawing/2014/main" id="{794ED34A-D319-5C74-07E6-BCB827B41822}"/>
              </a:ext>
            </a:extLst>
          </p:cNvPr>
          <p:cNvSpPr>
            <a:spLocks noGrp="1"/>
          </p:cNvSpPr>
          <p:nvPr>
            <p:ph type="subTitle" idx="1"/>
          </p:nvPr>
        </p:nvSpPr>
        <p:spPr>
          <a:xfrm>
            <a:off x="3733568" y="4050776"/>
            <a:ext cx="4862513" cy="508668"/>
          </a:xfrm>
        </p:spPr>
        <p:txBody>
          <a:bodyPr/>
          <a:lstStyle/>
          <a:p>
            <a:r>
              <a:rPr lang="en-GB"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International Movement of Children</a:t>
            </a:r>
            <a:endParaRPr lang="fr-FR"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fr-FR" dirty="0">
              <a:solidFill>
                <a:schemeClr val="bg1"/>
              </a:solidFill>
            </a:endParaRPr>
          </a:p>
          <a:p>
            <a:endParaRPr lang="fr-FR" dirty="0">
              <a:solidFill>
                <a:schemeClr val="bg1"/>
              </a:solidFill>
            </a:endParaRPr>
          </a:p>
        </p:txBody>
      </p:sp>
      <p:pic>
        <p:nvPicPr>
          <p:cNvPr id="16" name="Image 15">
            <a:extLst>
              <a:ext uri="{FF2B5EF4-FFF2-40B4-BE49-F238E27FC236}">
                <a16:creationId xmlns:a16="http://schemas.microsoft.com/office/drawing/2014/main" id="{26678FC2-15A5-B676-5B84-2AB6C3737360}"/>
              </a:ext>
            </a:extLst>
          </p:cNvPr>
          <p:cNvPicPr>
            <a:picLocks noChangeAspect="1"/>
          </p:cNvPicPr>
          <p:nvPr/>
        </p:nvPicPr>
        <p:blipFill>
          <a:blip r:embed="rId3"/>
          <a:stretch>
            <a:fillRect/>
          </a:stretch>
        </p:blipFill>
        <p:spPr>
          <a:xfrm>
            <a:off x="4674111" y="4737424"/>
            <a:ext cx="2843778" cy="1021106"/>
          </a:xfrm>
          <a:prstGeom prst="rect">
            <a:avLst/>
          </a:prstGeom>
        </p:spPr>
      </p:pic>
    </p:spTree>
    <p:extLst>
      <p:ext uri="{BB962C8B-B14F-4D97-AF65-F5344CB8AC3E}">
        <p14:creationId xmlns:p14="http://schemas.microsoft.com/office/powerpoint/2010/main" val="448292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693A14-9523-29FA-FD15-7FBCEA630ABC}"/>
              </a:ext>
            </a:extLst>
          </p:cNvPr>
          <p:cNvSpPr>
            <a:spLocks noGrp="1"/>
          </p:cNvSpPr>
          <p:nvPr>
            <p:ph idx="1"/>
          </p:nvPr>
        </p:nvSpPr>
        <p:spPr>
          <a:xfrm>
            <a:off x="353961" y="1140541"/>
            <a:ext cx="11385755" cy="5181601"/>
          </a:xfrm>
        </p:spPr>
        <p:txBody>
          <a:bodyPr>
            <a:noAutofit/>
          </a:bodyPr>
          <a:lstStyle/>
          <a:p>
            <a:pPr marL="0" indent="0" algn="just">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Courts have found the opinions of children as young as eight years old to be sufficiently mature</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pPr>
            <a:r>
              <a:rPr lang="en-US" sz="1400" i="1" kern="100" dirty="0">
                <a:effectLst/>
                <a:latin typeface="Aptos" panose="020B0004020202020204" pitchFamily="34" charset="0"/>
                <a:ea typeface="Aptos" panose="020B0004020202020204" pitchFamily="34" charset="0"/>
                <a:cs typeface="Times New Roman" panose="02020603050405020304" pitchFamily="18" charset="0"/>
              </a:rPr>
              <a:t>See, e.g.</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Anderson v. Acree, 250 F. Supp. 2d 876 (S.D. Ohio 2002) (eight-year-old’s objection to returning to New Zealand without her mother sufficient grounds for declining return, but also considered as supporting finding that child was settled pursuant to Article 12); </a:t>
            </a:r>
            <a:r>
              <a:rPr lang="en-US" sz="1400" i="1" kern="100" dirty="0">
                <a:effectLst/>
                <a:latin typeface="Aptos" panose="020B0004020202020204" pitchFamily="34" charset="0"/>
                <a:ea typeface="Aptos" panose="020B0004020202020204" pitchFamily="34" charset="0"/>
                <a:cs typeface="Times New Roman" panose="02020603050405020304" pitchFamily="18" charset="0"/>
              </a:rPr>
              <a:t>See also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Bonilla-Ruiz v. Bonilla, No. 255772, 2004 WL 2883247 (Mich. Ct. App. Dec. 18, 2004)† (eight-year-old child sufficiently mature)</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Other courts have found that the opinions of fourteen- and fifteen-year-olds failed to meet this standard.  </a:t>
            </a:r>
            <a:endParaRPr lang="fr-FR" sz="1400" b="1"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pPr>
            <a:r>
              <a:rPr lang="en-US" sz="1400" i="1" kern="100" dirty="0">
                <a:effectLst/>
                <a:latin typeface="Aptos" panose="020B0004020202020204" pitchFamily="34" charset="0"/>
                <a:ea typeface="Aptos" panose="020B0004020202020204" pitchFamily="34" charset="0"/>
                <a:cs typeface="Times New Roman" panose="02020603050405020304" pitchFamily="18" charset="0"/>
              </a:rPr>
              <a:t>See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England v. England, 234 F.3d 268, 272–73 (5th Cir. 2000) (finding fourteen-year-old child did not meet standard);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Trudrung</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Trudrung</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686 F. Supp. 2d 570 (M.D.N.C. 2010) (returning a fifteen-and-a-half-year-old despite objection) </a:t>
            </a:r>
          </a:p>
          <a:p>
            <a:pPr marL="0" indent="0" algn="just">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Cases are fairly uniform in declining to consider objections of children under eight years of age. </a:t>
            </a:r>
            <a:endParaRPr lang="fr-FR" sz="1400" b="1"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Sealed Appellee v. Sealed Appellant, 575 F.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App’x</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507 (5th Cir. 2014) (five-year-old had not yet entered kindergarten and was too immature to con­sider her opinion); Guerrero v. Oliveros, 119 F. Supp. 3d 894, 915 (N.D. Ill. 2015) (seven-year-old child); Mendoza v. Silva, 987 F. Supp. 2d 883, 905 (N.D. Iowa 2013) (children aged four and five years old).</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With some exceptions, there seems to be a general reluctance to sustaining the objections of children in the nine- to twelve-year-old range. </a:t>
            </a:r>
            <a:endParaRPr lang="fr-FR" sz="1400" b="1"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Aft>
                <a:spcPts val="800"/>
              </a:spcAft>
            </a:pPr>
            <a:r>
              <a:rPr lang="en-US" sz="1400" i="1" kern="100" dirty="0">
                <a:effectLst/>
                <a:latin typeface="Aptos" panose="020B0004020202020204" pitchFamily="34" charset="0"/>
                <a:ea typeface="Aptos" panose="020B0004020202020204" pitchFamily="34" charset="0"/>
                <a:cs typeface="Times New Roman" panose="02020603050405020304" pitchFamily="18" charset="0"/>
              </a:rPr>
              <a:t>In re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S.H.V., 434 S.W.3d 792, 800 (Tex. App. 2014) (court concluded child almost ten not old enough and mature to take account of his views); Avila v. Morales, No. 13-cv-00793-MSK-MEH, 2013 WL 5499806 (D. Colo. Oct. 1, 2013)† (siblings nine and eleven—objections not appropriate to consider because of young age).</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6ED46C1-7363-E47B-CDAF-55D533035EAF}"/>
              </a:ext>
            </a:extLst>
          </p:cNvPr>
          <p:cNvSpPr/>
          <p:nvPr/>
        </p:nvSpPr>
        <p:spPr>
          <a:xfrm>
            <a:off x="4552335" y="361564"/>
            <a:ext cx="3087329" cy="638945"/>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70170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CB1005D-6783-FB40-1829-018FE0E9EE47}"/>
              </a:ext>
            </a:extLst>
          </p:cNvPr>
          <p:cNvSpPr>
            <a:spLocks noGrp="1"/>
          </p:cNvSpPr>
          <p:nvPr>
            <p:ph idx="1"/>
          </p:nvPr>
        </p:nvSpPr>
        <p:spPr>
          <a:xfrm>
            <a:off x="838200" y="3244644"/>
            <a:ext cx="10515600" cy="2399071"/>
          </a:xfrm>
        </p:spPr>
        <p:txBody>
          <a:bodyPr>
            <a:normAutofit fontScale="92500" lnSpcReduction="10000"/>
          </a:bodyPr>
          <a:lstStyle/>
          <a:p>
            <a:pPr marL="0" indent="0">
              <a:buNone/>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Yes.</a:t>
            </a:r>
          </a:p>
          <a:p>
            <a:pPr marL="0" lvl="0" indent="0" algn="just">
              <a:lnSpc>
                <a:spcPct val="115000"/>
              </a:lnSpc>
              <a:spcAft>
                <a:spcPts val="6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Useful to reinforce Hague proceedings if the judge of the state of origin agrees that he has jurisdiction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15000"/>
              </a:lnSpc>
              <a:spcAft>
                <a:spcPts val="6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Enables to dispute recognition of a non-return decision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15000"/>
              </a:lnSpc>
              <a:spcAft>
                <a:spcPts val="6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Within European state = necessity in order to implement the second bite to the cherry proceedings (article 29 Brussels II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Speed (1 months instead of 3 months if custody proceedings have not started yet)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0192804-760C-EE55-78EE-C58EA7C1CB75}"/>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1">
            <a:extLst>
              <a:ext uri="{FF2B5EF4-FFF2-40B4-BE49-F238E27FC236}">
                <a16:creationId xmlns:a16="http://schemas.microsoft.com/office/drawing/2014/main" id="{E6EAFC89-2206-4171-D9F5-3BABC871976B}"/>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startAt="5"/>
            </a:pPr>
            <a:r>
              <a:rPr lang="en-US" sz="2400" b="1" kern="100" cap="small" dirty="0">
                <a:solidFill>
                  <a:schemeClr val="bg1"/>
                </a:solidFill>
                <a:latin typeface="Aptos" panose="020B0004020202020204" pitchFamily="34" charset="0"/>
                <a:ea typeface="Aptos" panose="020B0004020202020204" pitchFamily="34" charset="0"/>
                <a:cs typeface="Times New Roman" panose="02020603050405020304" pitchFamily="18" charset="0"/>
              </a:rPr>
              <a:t>Strategy : do we start custody proceedings in the state of origin in parallel with a Hague case in the US? </a:t>
            </a:r>
            <a:endParaRPr lang="fr-FR" sz="2400" cap="small" dirty="0">
              <a:solidFill>
                <a:schemeClr val="bg1"/>
              </a:solidFill>
            </a:endParaRPr>
          </a:p>
        </p:txBody>
      </p:sp>
      <p:sp>
        <p:nvSpPr>
          <p:cNvPr id="9" name="ZoneTexte 8">
            <a:extLst>
              <a:ext uri="{FF2B5EF4-FFF2-40B4-BE49-F238E27FC236}">
                <a16:creationId xmlns:a16="http://schemas.microsoft.com/office/drawing/2014/main" id="{16BD963A-96D1-4C58-340D-A6ACF0C746B5}"/>
              </a:ext>
            </a:extLst>
          </p:cNvPr>
          <p:cNvSpPr txBox="1"/>
          <p:nvPr/>
        </p:nvSpPr>
        <p:spPr>
          <a:xfrm>
            <a:off x="599768" y="1435597"/>
            <a:ext cx="10835148" cy="338554"/>
          </a:xfrm>
          <a:prstGeom prst="rect">
            <a:avLst/>
          </a:prstGeom>
          <a:noFill/>
        </p:spPr>
        <p:txBody>
          <a:bodyPr wrap="square">
            <a:spAutoFit/>
          </a:bodyPr>
          <a:lstStyle/>
          <a:p>
            <a:pPr algn="ctr"/>
            <a:r>
              <a:rPr lang="en-GB" sz="1600" b="1" kern="100" dirty="0">
                <a:effectLst/>
                <a:latin typeface="Aptos" panose="020B0004020202020204" pitchFamily="34" charset="0"/>
                <a:ea typeface="Aptos" panose="020B0004020202020204" pitchFamily="34" charset="0"/>
                <a:cs typeface="Times New Roman" panose="02020603050405020304" pitchFamily="18" charset="0"/>
              </a:rPr>
              <a:t>Chasing orders – Would Canada or France be able to issue orders of custody that could be enforceable in NY? </a:t>
            </a:r>
            <a:endParaRPr lang="fr-FR" sz="1600" dirty="0"/>
          </a:p>
        </p:txBody>
      </p:sp>
      <p:sp>
        <p:nvSpPr>
          <p:cNvPr id="10" name="Rectangle 9">
            <a:extLst>
              <a:ext uri="{FF2B5EF4-FFF2-40B4-BE49-F238E27FC236}">
                <a16:creationId xmlns:a16="http://schemas.microsoft.com/office/drawing/2014/main" id="{04726978-D04B-28CD-8AA8-606672FC4DD3}"/>
              </a:ext>
            </a:extLst>
          </p:cNvPr>
          <p:cNvSpPr/>
          <p:nvPr/>
        </p:nvSpPr>
        <p:spPr>
          <a:xfrm>
            <a:off x="4552335" y="1997719"/>
            <a:ext cx="3087329" cy="1100179"/>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7630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B040788-F1CB-2FC7-3B38-805A3F5473F4}"/>
              </a:ext>
            </a:extLst>
          </p:cNvPr>
          <p:cNvSpPr>
            <a:spLocks noGrp="1"/>
          </p:cNvSpPr>
          <p:nvPr>
            <p:ph idx="1"/>
          </p:nvPr>
        </p:nvSpPr>
        <p:spPr>
          <a:xfrm>
            <a:off x="838199" y="1361259"/>
            <a:ext cx="10515600" cy="4731621"/>
          </a:xfrm>
        </p:spPr>
        <p:txBody>
          <a:bodyPr>
            <a:normAutofit fontScale="77500" lnSpcReduction="20000"/>
          </a:bodyPr>
          <a:lstStyle/>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Supreme Court of Canada defined a chasing order as an order “made solely to bolster an application under the Hague Convention.”  The order clarifies for the requested state that it is the requesting state’s opinion that the removal/retention is wrongful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Thomson v. Thomson</a:t>
            </a:r>
            <a:r>
              <a:rPr lang="en-GB" sz="1800" kern="100" dirty="0">
                <a:latin typeface="Aptos" panose="020B0004020202020204" pitchFamily="34" charset="0"/>
                <a:cs typeface="Times New Roman" panose="02020603050405020304" pitchFamily="18" charset="0"/>
              </a:rPr>
              <a:t>, </a:t>
            </a:r>
            <a:r>
              <a:rPr lang="en-GB" sz="1800" kern="100" dirty="0">
                <a:latin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1994 </a:t>
            </a:r>
            <a:r>
              <a:rPr lang="en-GB" sz="1800" kern="100" dirty="0" err="1">
                <a:latin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CanLII</a:t>
            </a:r>
            <a:r>
              <a:rPr lang="en-GB" sz="1800" kern="100" dirty="0">
                <a:latin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26 (</a:t>
            </a:r>
            <a:r>
              <a:rPr lang="en-GB" sz="1800" u="sng" kern="100" dirty="0">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SCC)</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Chasing orders do not in themselves create "rights of custody" within the meaning of the Convention (W. (V.) c. S. (D</a:t>
            </a:r>
            <a:r>
              <a:rPr lang="en-US" sz="1800" kern="100" dirty="0">
                <a:latin typeface="Aptos" panose="020B0004020202020204" pitchFamily="34" charset="0"/>
                <a:cs typeface="Times New Roman" panose="02020603050405020304" pitchFamily="18" charset="0"/>
              </a:rPr>
              <a:t>.) </a:t>
            </a:r>
            <a:r>
              <a:rPr lang="en-GB" sz="1800" kern="100" dirty="0">
                <a:latin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1996 CanLII 192 </a:t>
            </a:r>
            <a:r>
              <a:rPr lang="en-GB" sz="1800" u="sng" kern="100" dirty="0">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(SCC)</a:t>
            </a:r>
            <a:r>
              <a:rPr lang="en-GB" sz="1800" u="sng"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just">
              <a:spcAft>
                <a:spcPts val="1200"/>
              </a:spcAft>
              <a:buNone/>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Mar v. Wu Wu</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u="sng" kern="100" dirty="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2023 ONSC 281</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The Canadian court has jurisdiction to issue chasing orders under Articles 14 and 15 of the Convention. The court also relied on Phyllis Brodkin’s list of reasons for obtaining a chasing order </a:t>
            </a:r>
            <a:r>
              <a:rPr lang="en-CA" sz="18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i</a:t>
            </a:r>
            <a:r>
              <a:rPr lang="en-CA" sz="1800" b="0" i="0" dirty="0">
                <a:solidFill>
                  <a:srgbClr val="000000"/>
                </a:solidFill>
                <a:effectLst/>
                <a:latin typeface="Times New Roman" panose="02020603050405020304" pitchFamily="18" charset="0"/>
              </a:rPr>
              <a:t>n her article, </a:t>
            </a:r>
            <a:r>
              <a:rPr lang="en-CA" sz="1800" b="0" i="1" dirty="0">
                <a:solidFill>
                  <a:srgbClr val="000000"/>
                </a:solidFill>
                <a:effectLst/>
                <a:latin typeface="Times New Roman" panose="02020603050405020304" pitchFamily="18" charset="0"/>
              </a:rPr>
              <a:t>The Application of the Convention - From the Practitioner’s Perspective on the Hague Conventio</a:t>
            </a:r>
            <a:r>
              <a:rPr lang="en-CA" sz="1800" b="0" i="0" dirty="0">
                <a:solidFill>
                  <a:srgbClr val="000000"/>
                </a:solidFill>
                <a:effectLst/>
                <a:latin typeface="Times New Roman" panose="02020603050405020304" pitchFamily="18" charset="0"/>
              </a:rPr>
              <a:t>n:</a:t>
            </a:r>
          </a:p>
          <a:p>
            <a:pPr marL="342900" marR="0" indent="-342900" algn="just">
              <a:spcAft>
                <a:spcPts val="1200"/>
              </a:spcAft>
              <a:buAutoNum type="alphaLcParenBoth"/>
            </a:pPr>
            <a:r>
              <a:rPr lang="en-CA" sz="1800" kern="100" dirty="0">
                <a:latin typeface="Aptos" panose="020B0004020202020204" pitchFamily="34" charset="0"/>
                <a:cs typeface="Times New Roman" panose="02020603050405020304" pitchFamily="18" charset="0"/>
              </a:rPr>
              <a:t>A chasing order gives an unequivocal message to the judge hearing the Hague Application in the requested state. Counsel in the requested state will be pleased to be armed with such a declaration, when they ask for the return of the child and it will prevent any undue delay caused by a late request by the requested state for such a declaration;</a:t>
            </a:r>
          </a:p>
          <a:p>
            <a:pPr marL="342900" marR="0" indent="-342900" algn="just">
              <a:spcAft>
                <a:spcPts val="1200"/>
              </a:spcAft>
              <a:buAutoNum type="alphaLcParenBoth"/>
            </a:pPr>
            <a:r>
              <a:rPr lang="en-CA" sz="1800" kern="100" dirty="0">
                <a:latin typeface="Aptos" panose="020B0004020202020204" pitchFamily="34" charset="0"/>
                <a:cs typeface="Times New Roman" panose="02020603050405020304" pitchFamily="18" charset="0"/>
              </a:rPr>
              <a:t>A chasing order in the home jurisdiction will often satisfy a reluctant judge in the requested state as to the safety of a child's return. On the other hand, it will delay the return if counsel is forced to obtain such an order as a condition precedent to the return, after the application has been heard</a:t>
            </a:r>
          </a:p>
          <a:p>
            <a:pPr marL="342900" marR="0" indent="-342900" algn="just">
              <a:spcAft>
                <a:spcPts val="1200"/>
              </a:spcAft>
              <a:buAutoNum type="alphaLcParenBoth"/>
            </a:pPr>
            <a:r>
              <a:rPr lang="en-CA" sz="1800" kern="100" dirty="0">
                <a:latin typeface="Aptos" panose="020B0004020202020204" pitchFamily="34" charset="0"/>
                <a:cs typeface="Times New Roman" panose="02020603050405020304" pitchFamily="18" charset="0"/>
              </a:rPr>
              <a:t>Seeking a chasing order in the requesting state creates a proceeding in which to obtain custody when the child is returned; and</a:t>
            </a:r>
          </a:p>
          <a:p>
            <a:pPr marL="342900" marR="0" indent="-342900" algn="just">
              <a:spcAft>
                <a:spcPts val="1200"/>
              </a:spcAft>
              <a:buAutoNum type="alphaLcParenBoth"/>
            </a:pPr>
            <a:r>
              <a:rPr lang="en-CA" sz="1800" kern="100" dirty="0">
                <a:latin typeface="Aptos" panose="020B0004020202020204" pitchFamily="34" charset="0"/>
                <a:cs typeface="Times New Roman" panose="02020603050405020304" pitchFamily="18" charset="0"/>
              </a:rPr>
              <a:t>A chasing order enables the parent seeking the child’s return to obtain an order that will assist in enforcing any return order made for when the child is back in the jurisdiction.</a:t>
            </a:r>
          </a:p>
          <a:p>
            <a:pPr marL="0" indent="0" algn="just">
              <a:lnSpc>
                <a:spcPct val="115000"/>
              </a:lnSpc>
              <a:spcAft>
                <a:spcPts val="800"/>
              </a:spcAft>
              <a:buNone/>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CC4FC93D-0158-7F95-DE50-22D81F127469}"/>
              </a:ext>
            </a:extLst>
          </p:cNvPr>
          <p:cNvSpPr/>
          <p:nvPr/>
        </p:nvSpPr>
        <p:spPr>
          <a:xfrm>
            <a:off x="4552335" y="418062"/>
            <a:ext cx="3087329" cy="638945"/>
          </a:xfrm>
          <a:prstGeom prst="rect">
            <a:avLst/>
          </a:prstGeom>
          <a:blipFill dpi="0" rotWithShape="1">
            <a:blip r:embed="rId5">
              <a:alphaModFix amt="52000"/>
              <a:extLst>
                <a:ext uri="{837473B0-CC2E-450A-ABE3-18F120FF3D39}">
                  <a1611:picAttrSrcUrl xmlns:a1611="http://schemas.microsoft.com/office/drawing/2016/11/main" r:id="rId6"/>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Tree>
    <p:extLst>
      <p:ext uri="{BB962C8B-B14F-4D97-AF65-F5344CB8AC3E}">
        <p14:creationId xmlns:p14="http://schemas.microsoft.com/office/powerpoint/2010/main" val="30053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C2AADB-60FC-6994-409D-FD6419DD2575}"/>
              </a:ext>
            </a:extLst>
          </p:cNvPr>
          <p:cNvSpPr>
            <a:spLocks noGrp="1"/>
          </p:cNvSpPr>
          <p:nvPr>
            <p:ph idx="1"/>
          </p:nvPr>
        </p:nvSpPr>
        <p:spPr>
          <a:xfrm>
            <a:off x="838200" y="1415844"/>
            <a:ext cx="10515600" cy="3839549"/>
          </a:xfrm>
        </p:spPr>
        <p:txBody>
          <a:bodyPr>
            <a:normAutofit/>
          </a:bodyPr>
          <a:lstStyle/>
          <a:p>
            <a:pPr marL="0" indent="0" algn="just">
              <a:lnSpc>
                <a:spcPct val="115000"/>
              </a:lnSpc>
              <a:spcAft>
                <a:spcPts val="800"/>
              </a:spcAft>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Canada or France were determined to have custody jurisdiction pursuant to the UCCJEA then a U.S. court would be obliged to enforce it absent some emergency.  </a:t>
            </a: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UCCJEA makes clear that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Physical presence of, or personal jurisdiction over, a party or a child is not necessary or sufficient to make a child custody determination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reversed, New York would be permitted to issue a chasing order as well so long as the custody jurisdictional requirements were met.  </a:t>
            </a:r>
            <a:endParaRPr lang="fr-FR" dirty="0"/>
          </a:p>
        </p:txBody>
      </p:sp>
      <p:sp>
        <p:nvSpPr>
          <p:cNvPr id="4" name="Rectangle 3">
            <a:extLst>
              <a:ext uri="{FF2B5EF4-FFF2-40B4-BE49-F238E27FC236}">
                <a16:creationId xmlns:a16="http://schemas.microsoft.com/office/drawing/2014/main" id="{D8A5070D-7393-6998-6ACB-A2589DD02032}"/>
              </a:ext>
            </a:extLst>
          </p:cNvPr>
          <p:cNvSpPr/>
          <p:nvPr/>
        </p:nvSpPr>
        <p:spPr>
          <a:xfrm>
            <a:off x="4552335" y="361564"/>
            <a:ext cx="3087329" cy="1054281"/>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22513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0DEA68-0BA1-BDD1-7086-E22D704A3D36}"/>
              </a:ext>
            </a:extLst>
          </p:cNvPr>
          <p:cNvSpPr>
            <a:spLocks noGrp="1"/>
          </p:cNvSpPr>
          <p:nvPr>
            <p:ph idx="1"/>
          </p:nvPr>
        </p:nvSpPr>
        <p:spPr>
          <a:xfrm>
            <a:off x="422786" y="1435597"/>
            <a:ext cx="11307097" cy="2300748"/>
          </a:xfrm>
        </p:spPr>
        <p:txBody>
          <a:bodyPr>
            <a:normAutofit/>
          </a:bodyPr>
          <a:lstStyle/>
          <a:p>
            <a:pPr marL="0" indent="0" algn="just">
              <a:lnSpc>
                <a:spcPct val="115000"/>
              </a:lnSpc>
              <a:spcAft>
                <a:spcPts val="800"/>
              </a:spcAft>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If Rachael alleges that the child would face a grave risk of harm if sent to Singapore, what protective measures could be contemplated or implemented to alleviate those risks?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857250" lvl="1" indent="-400050" algn="just">
              <a:lnSpc>
                <a:spcPct val="115000"/>
              </a:lnSpc>
              <a:buFont typeface="+mj-lt"/>
              <a:buAutoNum type="romanUcPeriod"/>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Mirror image orders?</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57250" lvl="1" indent="-400050" algn="just">
              <a:lnSpc>
                <a:spcPct val="115000"/>
              </a:lnSpc>
              <a:buFont typeface="+mj-lt"/>
              <a:buAutoNum type="romanUcPeriod"/>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Protective orders or other custody-related relief?</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57250" lvl="1" indent="-400050" algn="just">
              <a:lnSpc>
                <a:spcPct val="115000"/>
              </a:lnSpc>
              <a:spcAft>
                <a:spcPts val="800"/>
              </a:spcAft>
              <a:buFont typeface="+mj-lt"/>
              <a:buAutoNum type="romanUcPeriod"/>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Would Singapore be able to institute such measures if no one lived there yet?</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Espace réservé du contenu 2">
            <a:extLst>
              <a:ext uri="{FF2B5EF4-FFF2-40B4-BE49-F238E27FC236}">
                <a16:creationId xmlns:a16="http://schemas.microsoft.com/office/drawing/2014/main" id="{C8EC6325-F4C0-DF0A-DA07-8D27E186309B}"/>
              </a:ext>
            </a:extLst>
          </p:cNvPr>
          <p:cNvSpPr txBox="1">
            <a:spLocks/>
          </p:cNvSpPr>
          <p:nvPr/>
        </p:nvSpPr>
        <p:spPr>
          <a:xfrm>
            <a:off x="422786" y="4748981"/>
            <a:ext cx="11307096" cy="14207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Delays (5 days, 6 weeks, 6 weeks but no sanction) - Articles 23, 24 &amp; 28 BII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ter</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Provisional measures: in the state where the child has been removed (contacts) and in the state of origin (protection) recognized in other MS - Article 27 BII Ter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GB" sz="1800" kern="100" dirty="0">
                <a:latin typeface="Aptos" panose="020B0004020202020204" pitchFamily="34" charset="0"/>
                <a:ea typeface="Aptos" panose="020B0004020202020204" pitchFamily="34" charset="0"/>
                <a:cs typeface="Times New Roman" panose="02020603050405020304" pitchFamily="18" charset="0"/>
              </a:rPr>
              <a:t>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econd bite to the cherry (necessarily within custody proceedings) - Article 29 BII Ter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6C07155-89D7-B098-4FF4-3845EA17B816}"/>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a:extLst>
              <a:ext uri="{FF2B5EF4-FFF2-40B4-BE49-F238E27FC236}">
                <a16:creationId xmlns:a16="http://schemas.microsoft.com/office/drawing/2014/main" id="{1B5C7535-ECF8-78F0-7C88-5478598E35D7}"/>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mj-lt"/>
              <a:buAutoNum type="arabicPeriod" startAt="6"/>
            </a:pPr>
            <a:r>
              <a:rPr lang="en-US" sz="2400" b="1" kern="100" cap="small" dirty="0">
                <a:solidFill>
                  <a:schemeClr val="bg1"/>
                </a:solidFill>
                <a:latin typeface="Aptos" panose="020B0004020202020204" pitchFamily="34" charset="0"/>
                <a:ea typeface="Aptos" panose="020B0004020202020204" pitchFamily="34" charset="0"/>
                <a:cs typeface="Times New Roman" panose="02020603050405020304" pitchFamily="18" charset="0"/>
              </a:rPr>
              <a:t>Protective Ameliorative Measures</a:t>
            </a:r>
            <a:endParaRPr lang="fr-FR" sz="2400" cap="small" dirty="0">
              <a:solidFill>
                <a:schemeClr val="bg1"/>
              </a:solidFill>
            </a:endParaRPr>
          </a:p>
        </p:txBody>
      </p:sp>
      <p:sp>
        <p:nvSpPr>
          <p:cNvPr id="11" name="Rectangle 10">
            <a:extLst>
              <a:ext uri="{FF2B5EF4-FFF2-40B4-BE49-F238E27FC236}">
                <a16:creationId xmlns:a16="http://schemas.microsoft.com/office/drawing/2014/main" id="{93E381E6-019D-11B5-B2BF-48A53DFC8379}"/>
              </a:ext>
            </a:extLst>
          </p:cNvPr>
          <p:cNvSpPr/>
          <p:nvPr/>
        </p:nvSpPr>
        <p:spPr>
          <a:xfrm>
            <a:off x="4552335" y="3736345"/>
            <a:ext cx="3087329" cy="862513"/>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9760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B8E66C8-F0FC-1866-2149-40CBA0511744}"/>
              </a:ext>
            </a:extLst>
          </p:cNvPr>
          <p:cNvSpPr>
            <a:spLocks noGrp="1"/>
          </p:cNvSpPr>
          <p:nvPr>
            <p:ph idx="1"/>
          </p:nvPr>
        </p:nvSpPr>
        <p:spPr>
          <a:xfrm>
            <a:off x="736178" y="1199344"/>
            <a:ext cx="10864644" cy="5240594"/>
          </a:xfrm>
        </p:spPr>
        <p:txBody>
          <a:bodyPr>
            <a:noAutofit/>
          </a:bodyPr>
          <a:lstStyle/>
          <a:p>
            <a:pPr marL="0" indent="0" algn="just">
              <a:lnSpc>
                <a:spcPct val="115000"/>
              </a:lnSpc>
              <a:spcAft>
                <a:spcPts val="800"/>
              </a:spcAft>
              <a:buNone/>
            </a:pPr>
            <a:r>
              <a:rPr lang="en-GB" sz="1600" kern="100" dirty="0">
                <a:latin typeface="Aptos" panose="020B0004020202020204" pitchFamily="34" charset="0"/>
                <a:ea typeface="Aptos" panose="020B0004020202020204" pitchFamily="34" charset="0"/>
                <a:cs typeface="Times New Roman" panose="02020603050405020304" pitchFamily="18" charset="0"/>
              </a:rPr>
              <a:t>U</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ndertakings/conditions </a:t>
            </a:r>
            <a:r>
              <a:rPr lang="en-GB" sz="1600" kern="100" dirty="0">
                <a:latin typeface="Aptos" panose="020B0004020202020204" pitchFamily="34" charset="0"/>
                <a:ea typeface="Aptos" panose="020B0004020202020204" pitchFamily="34" charset="0"/>
                <a:cs typeface="Times New Roman" panose="02020603050405020304" pitchFamily="18" charset="0"/>
              </a:rPr>
              <a:t>such as </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Bef>
                <a:spcPts val="600"/>
              </a:spcBef>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Undertakings to not take physical custody of the child upon return and commence custody proceeding within a certain period of time</a:t>
            </a:r>
            <a:r>
              <a:rPr lang="en-GB" sz="1600" kern="100" dirty="0">
                <a:latin typeface="Aptos" panose="020B0004020202020204" pitchFamily="34" charset="0"/>
                <a:ea typeface="Aptos" panose="020B0004020202020204" pitchFamily="34" charset="0"/>
                <a:cs typeface="Times New Roman" panose="02020603050405020304" pitchFamily="18" charset="0"/>
              </a:rPr>
              <a:t>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Thomson v Thomson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1994 </a:t>
            </a:r>
            <a:r>
              <a:rPr lang="en-GB" sz="16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CanLII</a:t>
            </a:r>
            <a:r>
              <a:rPr lang="en-GB" sz="1600" u="sng" kern="100" dirty="0">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26 (SCC)</a:t>
            </a:r>
            <a:r>
              <a:rPr lang="en-GB" sz="1600" u="sng"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Bef>
                <a:spcPts val="600"/>
              </a:spcBef>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Undertakings to vacate the previous home for the returned parent and child (</a:t>
            </a:r>
            <a:r>
              <a:rPr lang="en-GB" sz="1600" i="1" kern="100" dirty="0">
                <a:effectLst/>
                <a:latin typeface="Aptos" panose="020B0004020202020204" pitchFamily="34" charset="0"/>
                <a:ea typeface="Aptos" panose="020B0004020202020204" pitchFamily="34" charset="0"/>
                <a:cs typeface="Times New Roman" panose="02020603050405020304" pitchFamily="18" charset="0"/>
              </a:rPr>
              <a:t>Knight v. Gottesman</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600" u="sng" kern="100" dirty="0">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2019 ONSC 4341</a:t>
            </a:r>
            <a:r>
              <a:rPr lang="en-GB" sz="1600" u="sng" kern="100" dirty="0">
                <a:latin typeface="Aptos" panose="020B0004020202020204" pitchFamily="34" charset="0"/>
                <a:ea typeface="Aptos" panose="020B0004020202020204" pitchFamily="34" charset="0"/>
                <a:cs typeface="Times New Roman" panose="02020603050405020304" pitchFamily="18" charset="0"/>
              </a:rPr>
              <a:t>,</a:t>
            </a:r>
            <a:r>
              <a:rPr lang="fr-FR" sz="1600" kern="100" dirty="0">
                <a:latin typeface="Aptos" panose="020B0004020202020204" pitchFamily="34" charset="0"/>
                <a:ea typeface="Aptos" panose="020B0004020202020204" pitchFamily="34" charset="0"/>
                <a:cs typeface="Times New Roman" panose="02020603050405020304" pitchFamily="18" charset="0"/>
              </a:rPr>
              <a:t> </a:t>
            </a:r>
            <a:r>
              <a:rPr lang="en-GB" sz="1600" i="1" kern="100" dirty="0">
                <a:effectLst/>
                <a:latin typeface="Aptos" panose="020B0004020202020204" pitchFamily="34" charset="0"/>
                <a:ea typeface="Aptos" panose="020B0004020202020204" pitchFamily="34" charset="0"/>
                <a:cs typeface="Times New Roman" panose="02020603050405020304" pitchFamily="18" charset="0"/>
              </a:rPr>
              <a:t>F. v. N.</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600" u="sng" kern="100" dirty="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2022 SCC 51</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(non-Hague case, but ordered undertakings))</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Bef>
                <a:spcPts val="600"/>
              </a:spcBef>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Undertakings to provide financial support including but not limited to plane tickets, interim support, accommodation, daily expenses etc</a:t>
            </a:r>
            <a:r>
              <a:rPr lang="en-GB" sz="1600" kern="100" dirty="0">
                <a:latin typeface="Aptos" panose="020B0004020202020204" pitchFamily="34" charset="0"/>
                <a:ea typeface="Aptos" panose="020B0004020202020204" pitchFamily="34" charset="0"/>
                <a:cs typeface="Times New Roman" panose="02020603050405020304" pitchFamily="18" charset="0"/>
              </a:rPr>
              <a:t> (</a:t>
            </a:r>
            <a:r>
              <a:rPr lang="en-GB" sz="1600" i="1" kern="100" dirty="0">
                <a:effectLst/>
                <a:latin typeface="Aptos" panose="020B0004020202020204" pitchFamily="34" charset="0"/>
                <a:ea typeface="Aptos" panose="020B0004020202020204" pitchFamily="34" charset="0"/>
                <a:cs typeface="Times New Roman" panose="02020603050405020304" pitchFamily="18" charset="0"/>
              </a:rPr>
              <a:t>Johnson v Schubert</a:t>
            </a:r>
            <a:r>
              <a:rPr lang="en-GB" sz="16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600" u="sng" kern="100" dirty="0">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2018 BCSC 74</a:t>
            </a:r>
            <a:r>
              <a:rPr lang="en-GB" sz="1600" u="sng" kern="100" dirty="0">
                <a:latin typeface="Aptos" panose="020B0004020202020204" pitchFamily="34" charset="0"/>
                <a:ea typeface="Aptos" panose="020B0004020202020204" pitchFamily="34" charset="0"/>
                <a:cs typeface="Times New Roman" panose="02020603050405020304" pitchFamily="18" charset="0"/>
              </a:rPr>
              <a:t>, </a:t>
            </a:r>
            <a:r>
              <a:rPr lang="fr-FR" sz="1600" i="1" kern="100" dirty="0" err="1">
                <a:effectLst/>
                <a:latin typeface="Aptos" panose="020B0004020202020204" pitchFamily="34" charset="0"/>
                <a:ea typeface="Aptos" panose="020B0004020202020204" pitchFamily="34" charset="0"/>
                <a:cs typeface="Times New Roman" panose="02020603050405020304" pitchFamily="18" charset="0"/>
              </a:rPr>
              <a:t>Medhurst</a:t>
            </a:r>
            <a:r>
              <a:rPr lang="fr-FR" sz="1600" i="1" kern="100" dirty="0">
                <a:effectLst/>
                <a:latin typeface="Aptos" panose="020B0004020202020204" pitchFamily="34" charset="0"/>
                <a:ea typeface="Aptos" panose="020B0004020202020204" pitchFamily="34" charset="0"/>
                <a:cs typeface="Times New Roman" panose="02020603050405020304" pitchFamily="18" charset="0"/>
              </a:rPr>
              <a:t> v. </a:t>
            </a:r>
            <a:r>
              <a:rPr lang="fr-FR" sz="1600" i="1" kern="100" dirty="0" err="1">
                <a:effectLst/>
                <a:latin typeface="Aptos" panose="020B0004020202020204" pitchFamily="34" charset="0"/>
                <a:ea typeface="Aptos" panose="020B0004020202020204" pitchFamily="34" charset="0"/>
                <a:cs typeface="Times New Roman" panose="02020603050405020304" pitchFamily="18" charset="0"/>
              </a:rPr>
              <a:t>Markle</a:t>
            </a:r>
            <a:r>
              <a:rPr lang="fr-FR" sz="16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600" u="sng" kern="100" dirty="0">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1995 CanLII 7137 (ON SC)</a:t>
            </a:r>
            <a:r>
              <a:rPr lang="fr-FR" sz="1600" u="sng" kern="100" dirty="0">
                <a:effectLst/>
                <a:latin typeface="Aptos" panose="020B0004020202020204" pitchFamily="34" charset="0"/>
                <a:ea typeface="Aptos" panose="020B0004020202020204" pitchFamily="34" charset="0"/>
                <a:cs typeface="Times New Roman" panose="02020603050405020304" pitchFamily="18" charset="0"/>
              </a:rPr>
              <a:t>)</a:t>
            </a:r>
            <a:r>
              <a:rPr lang="fr-FR" sz="1600"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600" kern="100" dirty="0">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Bef>
                <a:spcPts val="600"/>
              </a:spcBef>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obtaining immigration status that would allow the abducting parenting to reside in the foreign jurisdiction </a:t>
            </a:r>
            <a:r>
              <a:rPr lang="fr-FR" sz="1600" kern="100" dirty="0">
                <a:latin typeface="Aptos" panose="020B0004020202020204" pitchFamily="34" charset="0"/>
                <a:ea typeface="Aptos" panose="020B0004020202020204" pitchFamily="34" charset="0"/>
                <a:cs typeface="Times New Roman" panose="02020603050405020304" pitchFamily="18" charset="0"/>
              </a:rPr>
              <a:t>(</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Brown v. Pulley</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2015 ONCJ 186</a:t>
            </a:r>
            <a:r>
              <a:rPr lang="en-US" sz="1600" u="sng" kern="100" dirty="0">
                <a:latin typeface="Aptos" panose="020B0004020202020204" pitchFamily="34" charset="0"/>
                <a:ea typeface="Aptos" panose="020B0004020202020204" pitchFamily="34" charset="0"/>
                <a:cs typeface="Times New Roman" panose="02020603050405020304" pitchFamily="18" charset="0"/>
              </a:rPr>
              <a:t>, </a:t>
            </a:r>
            <a:r>
              <a:rPr lang="fr-FR" sz="1600" i="1" kern="100" dirty="0">
                <a:effectLst/>
                <a:latin typeface="Aptos" panose="020B0004020202020204" pitchFamily="34" charset="0"/>
                <a:ea typeface="Aptos" panose="020B0004020202020204" pitchFamily="34" charset="0"/>
                <a:cs typeface="Times New Roman" panose="02020603050405020304" pitchFamily="18" charset="0"/>
              </a:rPr>
              <a:t>F.(R.) v. G.(M.)</a:t>
            </a:r>
            <a:r>
              <a:rPr lang="fr-FR" sz="16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600" u="sng" kern="100" dirty="0">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2002 CanLII 41087 (QC CA)</a:t>
            </a:r>
            <a:r>
              <a:rPr lang="fr-FR" sz="1600" u="sng"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15000"/>
              </a:lnSpc>
              <a:spcBef>
                <a:spcPts val="600"/>
              </a:spcBef>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Conditions that a mirror order needs to be obtained from the returned jurisdiction to reflect the temporary parenting arrangement the parties agreed to.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Brown v. Pulley</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2015 ONCJ 186</a:t>
            </a:r>
            <a:r>
              <a:rPr lang="en-US" sz="1600" u="sng" kern="100" dirty="0">
                <a:latin typeface="Aptos" panose="020B0004020202020204" pitchFamily="34" charset="0"/>
                <a:ea typeface="Aptos" panose="020B0004020202020204" pitchFamily="34" charset="0"/>
                <a:cs typeface="Times New Roman" panose="02020603050405020304" pitchFamily="18" charset="0"/>
              </a:rPr>
              <a:t>,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Sweeney v. Thewlis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2016 BCSC 129</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603E99B-726B-ECCF-5D2F-F9631A3CDFFA}"/>
              </a:ext>
            </a:extLst>
          </p:cNvPr>
          <p:cNvSpPr/>
          <p:nvPr/>
        </p:nvSpPr>
        <p:spPr>
          <a:xfrm>
            <a:off x="4552335" y="418062"/>
            <a:ext cx="3087329" cy="638945"/>
          </a:xfrm>
          <a:prstGeom prst="rect">
            <a:avLst/>
          </a:prstGeom>
          <a:blipFill dpi="0" rotWithShape="1">
            <a:blip r:embed="rId10">
              <a:alphaModFix amt="52000"/>
              <a:extLst>
                <a:ext uri="{837473B0-CC2E-450A-ABE3-18F120FF3D39}">
                  <a1611:picAttrSrcUrl xmlns:a1611="http://schemas.microsoft.com/office/drawing/2016/11/main" r:id="rId11"/>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Tree>
    <p:extLst>
      <p:ext uri="{BB962C8B-B14F-4D97-AF65-F5344CB8AC3E}">
        <p14:creationId xmlns:p14="http://schemas.microsoft.com/office/powerpoint/2010/main" val="2861014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F4A0FB-D745-F433-3799-7DDE2866E00B}"/>
              </a:ext>
            </a:extLst>
          </p:cNvPr>
          <p:cNvSpPr>
            <a:spLocks noGrp="1"/>
          </p:cNvSpPr>
          <p:nvPr>
            <p:ph idx="1"/>
          </p:nvPr>
        </p:nvSpPr>
        <p:spPr>
          <a:xfrm>
            <a:off x="838200" y="1366685"/>
            <a:ext cx="10515600" cy="4876799"/>
          </a:xfrm>
        </p:spPr>
        <p:txBody>
          <a:bodyPr>
            <a:normAutofit fontScale="92500" lnSpcReduction="10000"/>
          </a:bodyPr>
          <a:lstStyle/>
          <a:p>
            <a:pPr marL="0" indent="0" algn="just">
              <a:lnSpc>
                <a:spcPct val="115000"/>
              </a:lnSpc>
              <a:spcAft>
                <a:spcPts val="800"/>
              </a:spcAft>
              <a:buNone/>
            </a:pPr>
            <a:r>
              <a:rPr lang="en-GB" sz="1800" kern="100" dirty="0">
                <a:latin typeface="Aptos" panose="020B0004020202020204" pitchFamily="34" charset="0"/>
                <a:cs typeface="Times New Roman" panose="02020603050405020304" pitchFamily="18" charset="0"/>
              </a:rPr>
              <a:t>In Golan v. Saada, the U.S. Supreme Court noted that:</a:t>
            </a:r>
            <a:endParaRPr lang="fr-FR" sz="1800" kern="100" dirty="0">
              <a:latin typeface="Aptos" panose="020B0004020202020204" pitchFamily="34" charset="0"/>
              <a:cs typeface="Times New Roman" panose="02020603050405020304" pitchFamily="18" charset="0"/>
            </a:endParaRPr>
          </a:p>
          <a:p>
            <a:pPr marL="0" indent="0" algn="just">
              <a:lnSpc>
                <a:spcPct val="115000"/>
              </a:lnSpc>
              <a:spcAft>
                <a:spcPts val="800"/>
              </a:spcAft>
              <a:buNone/>
            </a:pPr>
            <a:r>
              <a:rPr lang="en-US" sz="1800" kern="100" dirty="0">
                <a:latin typeface="Aptos" panose="020B0004020202020204" pitchFamily="34" charset="0"/>
                <a:cs typeface="Times New Roman" panose="02020603050405020304" pitchFamily="18" charset="0"/>
              </a:rPr>
              <a:t>. . . [A]</a:t>
            </a:r>
            <a:r>
              <a:rPr lang="en-US" sz="1800" kern="100" dirty="0" err="1">
                <a:latin typeface="Aptos" panose="020B0004020202020204" pitchFamily="34" charset="0"/>
                <a:cs typeface="Times New Roman" panose="02020603050405020304" pitchFamily="18" charset="0"/>
              </a:rPr>
              <a:t>lthough</a:t>
            </a:r>
            <a:r>
              <a:rPr lang="en-US" sz="1800" kern="100" dirty="0">
                <a:latin typeface="Aptos" panose="020B0004020202020204" pitchFamily="34" charset="0"/>
                <a:cs typeface="Times New Roman" panose="02020603050405020304" pitchFamily="18" charset="0"/>
              </a:rPr>
              <a:t> nothing in the Convention prohibits a district court from considering ameliorative measures, and such consideration often may be appropriate, a district court reasonably may decline to consider amelio­rative measures that have not been raised by the parties, are unworkable, draw the court into determinations properly resolved in custodial pro­ceedings, or risk overly prolonging return proceedings. </a:t>
            </a:r>
          </a:p>
          <a:p>
            <a:pPr marL="0" indent="0" algn="just">
              <a:lnSpc>
                <a:spcPct val="115000"/>
              </a:lnSpc>
              <a:spcAft>
                <a:spcPts val="800"/>
              </a:spcAft>
              <a:buNone/>
            </a:pPr>
            <a:r>
              <a:rPr lang="en-US" sz="1800" kern="100" dirty="0">
                <a:latin typeface="Aptos" panose="020B0004020202020204" pitchFamily="34" charset="0"/>
                <a:cs typeface="Times New Roman" panose="02020603050405020304" pitchFamily="18" charset="0"/>
              </a:rPr>
              <a:t>“</a:t>
            </a:r>
            <a:r>
              <a:rPr lang="en-US" sz="1800" i="1" kern="100" dirty="0">
                <a:latin typeface="Aptos" panose="020B0004020202020204" pitchFamily="34" charset="0"/>
                <a:cs typeface="Times New Roman" panose="02020603050405020304" pitchFamily="18" charset="0"/>
              </a:rPr>
              <a:t>While a district court has no obligation under the Con­vention to consider ameliorative measures that have not been raised by the parties, it ordinarily should address ameliorative measures raised by the parties or obviously suggested by the circumstances of the case</a:t>
            </a:r>
            <a:r>
              <a:rPr lang="en-US" sz="1800" kern="100" dirty="0">
                <a:latin typeface="Aptos" panose="020B0004020202020204" pitchFamily="34" charset="0"/>
                <a:cs typeface="Times New Roman" panose="02020603050405020304" pitchFamily="18" charset="0"/>
              </a:rPr>
              <a:t>.”</a:t>
            </a:r>
            <a:endParaRPr lang="fr-FR" sz="1800" kern="100" dirty="0">
              <a:latin typeface="Aptos" panose="020B0004020202020204" pitchFamily="34" charset="0"/>
              <a:cs typeface="Times New Roman" panose="02020603050405020304" pitchFamily="18" charset="0"/>
            </a:endParaRPr>
          </a:p>
          <a:p>
            <a:pPr marL="0" indent="0" algn="just">
              <a:lnSpc>
                <a:spcPct val="115000"/>
              </a:lnSpc>
              <a:spcAft>
                <a:spcPts val="800"/>
              </a:spcAft>
              <a:buNone/>
            </a:pPr>
            <a:r>
              <a:rPr lang="en-US" sz="1800" kern="100" dirty="0">
                <a:latin typeface="Aptos" panose="020B0004020202020204" pitchFamily="34" charset="0"/>
                <a:cs typeface="Times New Roman" panose="02020603050405020304" pitchFamily="18" charset="0"/>
              </a:rPr>
              <a:t>The Courts’ discretion to consider ameliorative measures should be guided by:</a:t>
            </a:r>
          </a:p>
          <a:p>
            <a:pPr marL="800100" lvl="1" indent="-342900" algn="just">
              <a:lnSpc>
                <a:spcPct val="115000"/>
              </a:lnSpc>
              <a:spcBef>
                <a:spcPts val="600"/>
              </a:spcBef>
              <a:buAutoNum type="arabicParenBoth"/>
            </a:pPr>
            <a:r>
              <a:rPr lang="en-US" sz="1400" kern="100" dirty="0">
                <a:latin typeface="Aptos" panose="020B0004020202020204" pitchFamily="34" charset="0"/>
                <a:cs typeface="Times New Roman" panose="02020603050405020304" pitchFamily="18" charset="0"/>
              </a:rPr>
              <a:t>prioritizing the child’s physical and psychological safety, if it appears that the proposed measures are unworkable because the gravity of the risk is so severe; </a:t>
            </a:r>
          </a:p>
          <a:p>
            <a:pPr marL="800100" lvl="1" indent="-342900" algn="just">
              <a:lnSpc>
                <a:spcPct val="115000"/>
              </a:lnSpc>
              <a:spcBef>
                <a:spcPts val="600"/>
              </a:spcBef>
              <a:buAutoNum type="arabicParenBoth"/>
            </a:pPr>
            <a:r>
              <a:rPr lang="en-US" sz="1400" kern="100" dirty="0">
                <a:latin typeface="Aptos" panose="020B0004020202020204" pitchFamily="34" charset="0"/>
                <a:cs typeface="Times New Roman" panose="02020603050405020304" pitchFamily="18" charset="0"/>
              </a:rPr>
              <a:t>whether the proposed ameliorative measures would draw the court into determinations properly reserved for the courts of the habitual residence; and </a:t>
            </a:r>
          </a:p>
          <a:p>
            <a:pPr marL="800100" lvl="1" indent="-342900" algn="just">
              <a:lnSpc>
                <a:spcPct val="115000"/>
              </a:lnSpc>
              <a:spcBef>
                <a:spcPts val="600"/>
              </a:spcBef>
              <a:buAutoNum type="arabicParenBoth"/>
            </a:pPr>
            <a:r>
              <a:rPr lang="en-US" sz="1400" kern="100" dirty="0">
                <a:latin typeface="Aptos" panose="020B0004020202020204" pitchFamily="34" charset="0"/>
                <a:cs typeface="Times New Roman" panose="02020603050405020304" pitchFamily="18" charset="0"/>
              </a:rPr>
              <a:t>whether consideration of the ameliorative measures would risk overly prolonging return proceedings.</a:t>
            </a:r>
            <a:endParaRPr lang="fr-FR" sz="1400" kern="100" dirty="0">
              <a:latin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1F9ECDFB-0BCE-2B13-8224-65FC36FB47E6}"/>
              </a:ext>
            </a:extLst>
          </p:cNvPr>
          <p:cNvSpPr/>
          <p:nvPr/>
        </p:nvSpPr>
        <p:spPr>
          <a:xfrm>
            <a:off x="4552335" y="361564"/>
            <a:ext cx="3087329" cy="638945"/>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99548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5123-F32F-4C3C-018C-7DBF01C050B2}"/>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F48C3C4-945B-B533-8C3A-B714AFF019CB}"/>
              </a:ext>
            </a:extLst>
          </p:cNvPr>
          <p:cNvSpPr/>
          <p:nvPr/>
        </p:nvSpPr>
        <p:spPr>
          <a:xfrm>
            <a:off x="0" y="3646384"/>
            <a:ext cx="12192000" cy="3211616"/>
          </a:xfrm>
          <a:prstGeom prst="rect">
            <a:avLst/>
          </a:prstGeom>
          <a:blipFill dpi="0" rotWithShape="1">
            <a:blip r:embed="rId2">
              <a:alphaModFix amt="63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EB183199-6F4B-AE7E-7F23-E03A821CE0F0}"/>
              </a:ext>
            </a:extLst>
          </p:cNvPr>
          <p:cNvPicPr>
            <a:picLocks noChangeAspect="1"/>
          </p:cNvPicPr>
          <p:nvPr/>
        </p:nvPicPr>
        <p:blipFill>
          <a:blip r:embed="rId3"/>
          <a:stretch>
            <a:fillRect/>
          </a:stretch>
        </p:blipFill>
        <p:spPr>
          <a:xfrm>
            <a:off x="4674111" y="5189698"/>
            <a:ext cx="2843778" cy="1021106"/>
          </a:xfrm>
          <a:prstGeom prst="rect">
            <a:avLst/>
          </a:prstGeom>
        </p:spPr>
      </p:pic>
      <p:pic>
        <p:nvPicPr>
          <p:cNvPr id="11" name="Image 10">
            <a:extLst>
              <a:ext uri="{FF2B5EF4-FFF2-40B4-BE49-F238E27FC236}">
                <a16:creationId xmlns:a16="http://schemas.microsoft.com/office/drawing/2014/main" id="{64AE7A02-574B-D2BB-602B-74C49A696ED8}"/>
              </a:ext>
            </a:extLst>
          </p:cNvPr>
          <p:cNvPicPr>
            <a:picLocks noChangeAspect="1"/>
          </p:cNvPicPr>
          <p:nvPr/>
        </p:nvPicPr>
        <p:blipFill>
          <a:blip r:embed="rId4"/>
          <a:stretch>
            <a:fillRect/>
          </a:stretch>
        </p:blipFill>
        <p:spPr>
          <a:xfrm>
            <a:off x="206478" y="258375"/>
            <a:ext cx="3195484" cy="3327177"/>
          </a:xfrm>
          <a:prstGeom prst="rect">
            <a:avLst/>
          </a:prstGeom>
        </p:spPr>
      </p:pic>
      <p:pic>
        <p:nvPicPr>
          <p:cNvPr id="13" name="Image 12">
            <a:extLst>
              <a:ext uri="{FF2B5EF4-FFF2-40B4-BE49-F238E27FC236}">
                <a16:creationId xmlns:a16="http://schemas.microsoft.com/office/drawing/2014/main" id="{F5FFDFB4-00C6-B9CB-3EB2-21AE00D7B64F}"/>
              </a:ext>
            </a:extLst>
          </p:cNvPr>
          <p:cNvPicPr>
            <a:picLocks noChangeAspect="1"/>
          </p:cNvPicPr>
          <p:nvPr/>
        </p:nvPicPr>
        <p:blipFill>
          <a:blip r:embed="rId5"/>
          <a:srcRect t="904"/>
          <a:stretch/>
        </p:blipFill>
        <p:spPr>
          <a:xfrm>
            <a:off x="4092565" y="181393"/>
            <a:ext cx="3195485" cy="3317239"/>
          </a:xfrm>
          <a:prstGeom prst="rect">
            <a:avLst/>
          </a:prstGeom>
        </p:spPr>
      </p:pic>
      <p:pic>
        <p:nvPicPr>
          <p:cNvPr id="15" name="Image 14">
            <a:extLst>
              <a:ext uri="{FF2B5EF4-FFF2-40B4-BE49-F238E27FC236}">
                <a16:creationId xmlns:a16="http://schemas.microsoft.com/office/drawing/2014/main" id="{68A27660-763A-077D-125A-1EC7FB57B31F}"/>
              </a:ext>
            </a:extLst>
          </p:cNvPr>
          <p:cNvPicPr>
            <a:picLocks noChangeAspect="1"/>
          </p:cNvPicPr>
          <p:nvPr/>
        </p:nvPicPr>
        <p:blipFill>
          <a:blip r:embed="rId6"/>
          <a:stretch>
            <a:fillRect/>
          </a:stretch>
        </p:blipFill>
        <p:spPr>
          <a:xfrm>
            <a:off x="7978653" y="238039"/>
            <a:ext cx="3195484" cy="3313540"/>
          </a:xfrm>
          <a:prstGeom prst="rect">
            <a:avLst/>
          </a:prstGeom>
        </p:spPr>
      </p:pic>
      <p:sp>
        <p:nvSpPr>
          <p:cNvPr id="17" name="Rectangle 16">
            <a:extLst>
              <a:ext uri="{FF2B5EF4-FFF2-40B4-BE49-F238E27FC236}">
                <a16:creationId xmlns:a16="http://schemas.microsoft.com/office/drawing/2014/main" id="{374312ED-EEDC-0367-7C62-2AA9EFD1DAFB}"/>
              </a:ext>
            </a:extLst>
          </p:cNvPr>
          <p:cNvSpPr/>
          <p:nvPr/>
        </p:nvSpPr>
        <p:spPr>
          <a:xfrm>
            <a:off x="9277400" y="272012"/>
            <a:ext cx="2152802" cy="462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AA2879A-18A2-9A6B-9E52-8A0CA79F795A}"/>
              </a:ext>
            </a:extLst>
          </p:cNvPr>
          <p:cNvSpPr/>
          <p:nvPr/>
        </p:nvSpPr>
        <p:spPr>
          <a:xfrm>
            <a:off x="5086255" y="238039"/>
            <a:ext cx="2152802" cy="462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148AB38-D774-961F-3E0A-CADFC593F9B8}"/>
              </a:ext>
            </a:extLst>
          </p:cNvPr>
          <p:cNvSpPr/>
          <p:nvPr/>
        </p:nvSpPr>
        <p:spPr>
          <a:xfrm>
            <a:off x="1174369" y="272012"/>
            <a:ext cx="2152802" cy="462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86C9734-787E-38FF-E30F-BB600184FB2A}"/>
              </a:ext>
            </a:extLst>
          </p:cNvPr>
          <p:cNvSpPr txBox="1"/>
          <p:nvPr/>
        </p:nvSpPr>
        <p:spPr>
          <a:xfrm>
            <a:off x="9208574" y="272012"/>
            <a:ext cx="2866336" cy="923330"/>
          </a:xfrm>
          <a:prstGeom prst="rect">
            <a:avLst/>
          </a:prstGeom>
          <a:noFill/>
        </p:spPr>
        <p:txBody>
          <a:bodyPr wrap="square" rtlCol="0">
            <a:spAutoFit/>
          </a:bodyPr>
          <a:lstStyle/>
          <a:p>
            <a:r>
              <a:rPr lang="fr-FR" b="1" i="0" dirty="0">
                <a:solidFill>
                  <a:srgbClr val="007E47"/>
                </a:solidFill>
                <a:effectLst/>
                <a:latin typeface="Gotham SSm A"/>
              </a:rPr>
              <a:t>Isabelle Rein-</a:t>
            </a:r>
          </a:p>
          <a:p>
            <a:r>
              <a:rPr lang="fr-FR" b="1" i="0" dirty="0">
                <a:solidFill>
                  <a:srgbClr val="007E47"/>
                </a:solidFill>
                <a:effectLst/>
                <a:latin typeface="Gotham SSm A"/>
              </a:rPr>
              <a:t>Lescastereyres</a:t>
            </a:r>
          </a:p>
          <a:p>
            <a:endParaRPr lang="fr-FR" dirty="0"/>
          </a:p>
        </p:txBody>
      </p:sp>
      <p:sp>
        <p:nvSpPr>
          <p:cNvPr id="22" name="ZoneTexte 21">
            <a:extLst>
              <a:ext uri="{FF2B5EF4-FFF2-40B4-BE49-F238E27FC236}">
                <a16:creationId xmlns:a16="http://schemas.microsoft.com/office/drawing/2014/main" id="{5FE3409A-5E59-AEBD-C78C-82D4D384BF44}"/>
              </a:ext>
            </a:extLst>
          </p:cNvPr>
          <p:cNvSpPr txBox="1"/>
          <p:nvPr/>
        </p:nvSpPr>
        <p:spPr>
          <a:xfrm>
            <a:off x="5184769" y="181393"/>
            <a:ext cx="2209391" cy="1125949"/>
          </a:xfrm>
          <a:prstGeom prst="rect">
            <a:avLst/>
          </a:prstGeom>
          <a:noFill/>
        </p:spPr>
        <p:txBody>
          <a:bodyPr wrap="square" rtlCol="0">
            <a:spAutoFit/>
          </a:bodyPr>
          <a:lstStyle/>
          <a:p>
            <a:pPr algn="l">
              <a:lnSpc>
                <a:spcPts val="3300"/>
              </a:lnSpc>
              <a:spcAft>
                <a:spcPts val="2625"/>
              </a:spcAft>
            </a:pPr>
            <a:r>
              <a:rPr lang="fr-FR" b="1" i="0" dirty="0">
                <a:solidFill>
                  <a:srgbClr val="007E47"/>
                </a:solidFill>
                <a:effectLst/>
                <a:latin typeface="Gotham SSm A"/>
              </a:rPr>
              <a:t>Richard Min</a:t>
            </a:r>
          </a:p>
          <a:p>
            <a:endParaRPr lang="fr-FR" dirty="0"/>
          </a:p>
        </p:txBody>
      </p:sp>
      <p:sp>
        <p:nvSpPr>
          <p:cNvPr id="23" name="ZoneTexte 22">
            <a:extLst>
              <a:ext uri="{FF2B5EF4-FFF2-40B4-BE49-F238E27FC236}">
                <a16:creationId xmlns:a16="http://schemas.microsoft.com/office/drawing/2014/main" id="{ACD9B714-4E57-7E3F-62A4-7F07C0D406D4}"/>
              </a:ext>
            </a:extLst>
          </p:cNvPr>
          <p:cNvSpPr txBox="1"/>
          <p:nvPr/>
        </p:nvSpPr>
        <p:spPr>
          <a:xfrm>
            <a:off x="1365301" y="272012"/>
            <a:ext cx="2209391" cy="1125949"/>
          </a:xfrm>
          <a:prstGeom prst="rect">
            <a:avLst/>
          </a:prstGeom>
          <a:noFill/>
        </p:spPr>
        <p:txBody>
          <a:bodyPr wrap="square" rtlCol="0">
            <a:spAutoFit/>
          </a:bodyPr>
          <a:lstStyle/>
          <a:p>
            <a:pPr algn="l">
              <a:lnSpc>
                <a:spcPts val="3300"/>
              </a:lnSpc>
              <a:spcAft>
                <a:spcPts val="2625"/>
              </a:spcAft>
            </a:pPr>
            <a:r>
              <a:rPr lang="fr-FR" b="1" i="0" dirty="0">
                <a:solidFill>
                  <a:srgbClr val="007E47"/>
                </a:solidFill>
                <a:effectLst/>
                <a:latin typeface="Gotham SSm A"/>
              </a:rPr>
              <a:t>Alexandra Carr</a:t>
            </a:r>
          </a:p>
          <a:p>
            <a:endParaRPr lang="fr-FR" dirty="0"/>
          </a:p>
        </p:txBody>
      </p:sp>
      <p:sp>
        <p:nvSpPr>
          <p:cNvPr id="26" name="Rectangle : coins arrondis 25">
            <a:extLst>
              <a:ext uri="{FF2B5EF4-FFF2-40B4-BE49-F238E27FC236}">
                <a16:creationId xmlns:a16="http://schemas.microsoft.com/office/drawing/2014/main" id="{B70532B3-C2E2-7414-57DA-56580BB6AFBD}"/>
              </a:ext>
            </a:extLst>
          </p:cNvPr>
          <p:cNvSpPr/>
          <p:nvPr/>
        </p:nvSpPr>
        <p:spPr>
          <a:xfrm>
            <a:off x="3866011" y="4251666"/>
            <a:ext cx="4459977" cy="786581"/>
          </a:xfrm>
          <a:prstGeom prst="roundRect">
            <a:avLst/>
          </a:prstGeom>
          <a:solidFill>
            <a:srgbClr val="104862"/>
          </a:solidFill>
          <a:ln>
            <a:solidFill>
              <a:srgbClr val="1048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bg1"/>
                </a:solidFill>
              </a:rPr>
              <a:t>Thank</a:t>
            </a:r>
            <a:r>
              <a:rPr lang="fr-FR" dirty="0">
                <a:solidFill>
                  <a:schemeClr val="bg1"/>
                </a:solidFill>
              </a:rPr>
              <a:t> </a:t>
            </a:r>
            <a:r>
              <a:rPr lang="fr-FR" dirty="0" err="1">
                <a:solidFill>
                  <a:schemeClr val="bg1"/>
                </a:solidFill>
              </a:rPr>
              <a:t>you</a:t>
            </a:r>
            <a:r>
              <a:rPr lang="fr-FR" dirty="0">
                <a:solidFill>
                  <a:schemeClr val="bg1"/>
                </a:solidFill>
              </a:rPr>
              <a:t>.</a:t>
            </a:r>
          </a:p>
        </p:txBody>
      </p:sp>
    </p:spTree>
    <p:extLst>
      <p:ext uri="{BB962C8B-B14F-4D97-AF65-F5344CB8AC3E}">
        <p14:creationId xmlns:p14="http://schemas.microsoft.com/office/powerpoint/2010/main" val="2729248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792D8-3CA2-661B-B787-A03A902C1E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689123C-1AA8-9E75-99F7-654661558E5A}"/>
              </a:ext>
            </a:extLst>
          </p:cNvPr>
          <p:cNvSpPr/>
          <p:nvPr/>
        </p:nvSpPr>
        <p:spPr>
          <a:xfrm>
            <a:off x="0" y="0"/>
            <a:ext cx="12192000" cy="2087477"/>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442A6-7E86-6361-2E35-55293C06AEFF}"/>
              </a:ext>
            </a:extLst>
          </p:cNvPr>
          <p:cNvSpPr>
            <a:spLocks noGrp="1"/>
          </p:cNvSpPr>
          <p:nvPr>
            <p:ph type="ctrTitle"/>
          </p:nvPr>
        </p:nvSpPr>
        <p:spPr>
          <a:xfrm>
            <a:off x="150988" y="255245"/>
            <a:ext cx="11921447" cy="870441"/>
          </a:xfrm>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IAFL USA &amp; Canadian Chapter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Annual Meeting</a:t>
            </a:r>
          </a:p>
        </p:txBody>
      </p:sp>
      <p:sp>
        <p:nvSpPr>
          <p:cNvPr id="3" name="Subtitle 2">
            <a:extLst>
              <a:ext uri="{FF2B5EF4-FFF2-40B4-BE49-F238E27FC236}">
                <a16:creationId xmlns:a16="http://schemas.microsoft.com/office/drawing/2014/main" id="{14F197E0-7E09-AEBC-6E07-1C46DEBD6455}"/>
              </a:ext>
            </a:extLst>
          </p:cNvPr>
          <p:cNvSpPr>
            <a:spLocks noGrp="1"/>
          </p:cNvSpPr>
          <p:nvPr>
            <p:ph type="subTitle" idx="1"/>
          </p:nvPr>
        </p:nvSpPr>
        <p:spPr>
          <a:xfrm>
            <a:off x="135276" y="1125686"/>
            <a:ext cx="9144000" cy="741585"/>
          </a:xfrm>
        </p:spPr>
        <p:txBody>
          <a:bodyPr>
            <a:normAutofit lnSpcReduction="10000"/>
          </a:bodyPr>
          <a:lstStyle/>
          <a:p>
            <a:pPr algn="l">
              <a:spcBef>
                <a:spcPts val="0"/>
              </a:spcBef>
            </a:pPr>
            <a:r>
              <a:rPr lang="en-US" dirty="0">
                <a:solidFill>
                  <a:schemeClr val="bg1"/>
                </a:solidFill>
                <a:latin typeface="Arial" panose="020B0604020202020204" pitchFamily="34" charset="0"/>
                <a:cs typeface="Arial" panose="020B0604020202020204" pitchFamily="34" charset="0"/>
              </a:rPr>
              <a:t>Charleston, South Carolina</a:t>
            </a:r>
          </a:p>
          <a:p>
            <a:pPr algn="l">
              <a:lnSpc>
                <a:spcPct val="100000"/>
              </a:lnSpc>
              <a:spcBef>
                <a:spcPts val="0"/>
              </a:spcBef>
            </a:pPr>
            <a:r>
              <a:rPr lang="en-US" dirty="0">
                <a:solidFill>
                  <a:schemeClr val="bg1"/>
                </a:solidFill>
                <a:latin typeface="Arial" panose="020B0604020202020204" pitchFamily="34" charset="0"/>
                <a:cs typeface="Arial" panose="020B0604020202020204" pitchFamily="34" charset="0"/>
              </a:rPr>
              <a:t>February 5-8, 2025</a:t>
            </a:r>
          </a:p>
        </p:txBody>
      </p:sp>
      <p:pic>
        <p:nvPicPr>
          <p:cNvPr id="5" name="Picture 4" descr="A logo for a company&#10;&#10;Description automatically generated">
            <a:extLst>
              <a:ext uri="{FF2B5EF4-FFF2-40B4-BE49-F238E27FC236}">
                <a16:creationId xmlns:a16="http://schemas.microsoft.com/office/drawing/2014/main" id="{82790BE5-421C-1783-0913-AB1C0087B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40" y="612320"/>
            <a:ext cx="2397902" cy="1035120"/>
          </a:xfrm>
          <a:prstGeom prst="rect">
            <a:avLst/>
          </a:prstGeom>
        </p:spPr>
      </p:pic>
      <p:pic>
        <p:nvPicPr>
          <p:cNvPr id="7" name="Picture 6" descr="A logo for a company&#10;&#10;Description automatically generated">
            <a:extLst>
              <a:ext uri="{FF2B5EF4-FFF2-40B4-BE49-F238E27FC236}">
                <a16:creationId xmlns:a16="http://schemas.microsoft.com/office/drawing/2014/main" id="{65EA0D9B-C49D-5159-4798-6E752E7F0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46" y="608125"/>
            <a:ext cx="2397906" cy="1035121"/>
          </a:xfrm>
          <a:prstGeom prst="rect">
            <a:avLst/>
          </a:prstGeom>
        </p:spPr>
      </p:pic>
      <p:sp>
        <p:nvSpPr>
          <p:cNvPr id="4" name="TextBox 3">
            <a:extLst>
              <a:ext uri="{FF2B5EF4-FFF2-40B4-BE49-F238E27FC236}">
                <a16:creationId xmlns:a16="http://schemas.microsoft.com/office/drawing/2014/main" id="{B816C60A-7CD0-7BC1-A6A6-0FB14CB24F16}"/>
              </a:ext>
            </a:extLst>
          </p:cNvPr>
          <p:cNvSpPr txBox="1"/>
          <p:nvPr/>
        </p:nvSpPr>
        <p:spPr>
          <a:xfrm>
            <a:off x="1445073" y="2635241"/>
            <a:ext cx="9301854" cy="707886"/>
          </a:xfrm>
          <a:prstGeom prst="rect">
            <a:avLst/>
          </a:prstGeom>
          <a:noFill/>
        </p:spPr>
        <p:txBody>
          <a:bodyPr wrap="square">
            <a:spAutoFit/>
          </a:bodyPr>
          <a:lstStyle/>
          <a:p>
            <a:pPr algn="ctr"/>
            <a:r>
              <a:rPr lang="en-US" sz="4000" b="1" dirty="0">
                <a:solidFill>
                  <a:srgbClr val="0C113E"/>
                </a:solidFill>
                <a:latin typeface="Arial" panose="020B0604020202020204" pitchFamily="34" charset="0"/>
                <a:cs typeface="Arial" panose="020B0604020202020204" pitchFamily="34" charset="0"/>
              </a:rPr>
              <a:t>Thank you!</a:t>
            </a:r>
            <a:endParaRPr lang="en-US" sz="4000" dirty="0">
              <a:solidFill>
                <a:srgbClr val="0C113E"/>
              </a:solidFill>
            </a:endParaRPr>
          </a:p>
        </p:txBody>
      </p:sp>
      <p:sp>
        <p:nvSpPr>
          <p:cNvPr id="12" name="TextBox 11">
            <a:extLst>
              <a:ext uri="{FF2B5EF4-FFF2-40B4-BE49-F238E27FC236}">
                <a16:creationId xmlns:a16="http://schemas.microsoft.com/office/drawing/2014/main" id="{312EC50D-50D7-0559-C45E-C070E9F6862B}"/>
              </a:ext>
            </a:extLst>
          </p:cNvPr>
          <p:cNvSpPr txBox="1"/>
          <p:nvPr/>
        </p:nvSpPr>
        <p:spPr>
          <a:xfrm>
            <a:off x="3042007" y="5665100"/>
            <a:ext cx="6107986" cy="584775"/>
          </a:xfrm>
          <a:prstGeom prst="rect">
            <a:avLst/>
          </a:prstGeom>
          <a:noFill/>
        </p:spPr>
        <p:txBody>
          <a:bodyPr wrap="square">
            <a:spAutoFit/>
          </a:bodyPr>
          <a:lstStyle/>
          <a:p>
            <a:pPr algn="ctr"/>
            <a:r>
              <a:rPr lang="en-US" sz="3200" b="1" dirty="0">
                <a:solidFill>
                  <a:srgbClr val="0C113E"/>
                </a:solidFill>
                <a:latin typeface="Arial" panose="020B0604020202020204" pitchFamily="34" charset="0"/>
                <a:cs typeface="Arial" panose="020B0604020202020204" pitchFamily="34" charset="0"/>
              </a:rPr>
              <a:t>Principal Meeting Sponsor</a:t>
            </a:r>
            <a:endParaRPr lang="en-US" sz="3200" dirty="0">
              <a:solidFill>
                <a:srgbClr val="0C113E"/>
              </a:solidFill>
            </a:endParaRPr>
          </a:p>
        </p:txBody>
      </p:sp>
      <p:pic>
        <p:nvPicPr>
          <p:cNvPr id="9" name="Picture 8" descr="A blue and green logo&#10;&#10;AI-generated content may be incorrect.">
            <a:extLst>
              <a:ext uri="{FF2B5EF4-FFF2-40B4-BE49-F238E27FC236}">
                <a16:creationId xmlns:a16="http://schemas.microsoft.com/office/drawing/2014/main" id="{E4A2901D-C2F5-3401-9391-A8A163988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359" y="3566258"/>
            <a:ext cx="5947282" cy="1518540"/>
          </a:xfrm>
          <a:prstGeom prst="rect">
            <a:avLst/>
          </a:prstGeom>
        </p:spPr>
      </p:pic>
    </p:spTree>
    <p:extLst>
      <p:ext uri="{BB962C8B-B14F-4D97-AF65-F5344CB8AC3E}">
        <p14:creationId xmlns:p14="http://schemas.microsoft.com/office/powerpoint/2010/main" val="1276376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0F104-C8E4-F90B-BE4E-9F2BCC200347}"/>
              </a:ext>
            </a:extLst>
          </p:cNvPr>
          <p:cNvSpPr/>
          <p:nvPr/>
        </p:nvSpPr>
        <p:spPr>
          <a:xfrm>
            <a:off x="0" y="0"/>
            <a:ext cx="12192000" cy="2087477"/>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40D6F-5449-1886-75EC-299224151CB1}"/>
              </a:ext>
            </a:extLst>
          </p:cNvPr>
          <p:cNvSpPr>
            <a:spLocks noGrp="1"/>
          </p:cNvSpPr>
          <p:nvPr>
            <p:ph type="ctrTitle"/>
          </p:nvPr>
        </p:nvSpPr>
        <p:spPr>
          <a:xfrm>
            <a:off x="150988" y="255245"/>
            <a:ext cx="11921447" cy="870441"/>
          </a:xfrm>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IAFL USA &amp; Canadian Chapter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Annual Meeting</a:t>
            </a:r>
          </a:p>
        </p:txBody>
      </p:sp>
      <p:sp>
        <p:nvSpPr>
          <p:cNvPr id="3" name="Subtitle 2">
            <a:extLst>
              <a:ext uri="{FF2B5EF4-FFF2-40B4-BE49-F238E27FC236}">
                <a16:creationId xmlns:a16="http://schemas.microsoft.com/office/drawing/2014/main" id="{6BCECCA2-BBEE-11A5-9292-3EA14D1770BA}"/>
              </a:ext>
            </a:extLst>
          </p:cNvPr>
          <p:cNvSpPr>
            <a:spLocks noGrp="1"/>
          </p:cNvSpPr>
          <p:nvPr>
            <p:ph type="subTitle" idx="1"/>
          </p:nvPr>
        </p:nvSpPr>
        <p:spPr>
          <a:xfrm>
            <a:off x="135276" y="1125686"/>
            <a:ext cx="9144000" cy="741585"/>
          </a:xfrm>
        </p:spPr>
        <p:txBody>
          <a:bodyPr>
            <a:normAutofit lnSpcReduction="10000"/>
          </a:bodyPr>
          <a:lstStyle/>
          <a:p>
            <a:pPr algn="l">
              <a:spcBef>
                <a:spcPts val="0"/>
              </a:spcBef>
            </a:pPr>
            <a:r>
              <a:rPr lang="en-US" dirty="0">
                <a:solidFill>
                  <a:schemeClr val="bg1"/>
                </a:solidFill>
                <a:latin typeface="Arial" panose="020B0604020202020204" pitchFamily="34" charset="0"/>
                <a:cs typeface="Arial" panose="020B0604020202020204" pitchFamily="34" charset="0"/>
              </a:rPr>
              <a:t>Charleston, South Carolina</a:t>
            </a:r>
          </a:p>
          <a:p>
            <a:pPr algn="l">
              <a:lnSpc>
                <a:spcPct val="100000"/>
              </a:lnSpc>
              <a:spcBef>
                <a:spcPts val="0"/>
              </a:spcBef>
            </a:pPr>
            <a:r>
              <a:rPr lang="en-US" dirty="0">
                <a:solidFill>
                  <a:schemeClr val="bg1"/>
                </a:solidFill>
                <a:latin typeface="Arial" panose="020B0604020202020204" pitchFamily="34" charset="0"/>
                <a:cs typeface="Arial" panose="020B0604020202020204" pitchFamily="34" charset="0"/>
              </a:rPr>
              <a:t>February 5-8, 2025</a:t>
            </a:r>
          </a:p>
        </p:txBody>
      </p:sp>
      <p:pic>
        <p:nvPicPr>
          <p:cNvPr id="5" name="Picture 4" descr="A logo for a company&#10;&#10;Description automatically generated">
            <a:extLst>
              <a:ext uri="{FF2B5EF4-FFF2-40B4-BE49-F238E27FC236}">
                <a16:creationId xmlns:a16="http://schemas.microsoft.com/office/drawing/2014/main" id="{9CD0A92F-BE8D-826F-5797-DD2323A68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40" y="612320"/>
            <a:ext cx="2397902" cy="1035120"/>
          </a:xfrm>
          <a:prstGeom prst="rect">
            <a:avLst/>
          </a:prstGeom>
        </p:spPr>
      </p:pic>
      <p:pic>
        <p:nvPicPr>
          <p:cNvPr id="7" name="Picture 6" descr="A logo for a company&#10;&#10;Description automatically generated">
            <a:extLst>
              <a:ext uri="{FF2B5EF4-FFF2-40B4-BE49-F238E27FC236}">
                <a16:creationId xmlns:a16="http://schemas.microsoft.com/office/drawing/2014/main" id="{2CCDE305-BCF5-F49A-ADE7-847E40D09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46" y="608125"/>
            <a:ext cx="2397906" cy="1035121"/>
          </a:xfrm>
          <a:prstGeom prst="rect">
            <a:avLst/>
          </a:prstGeom>
        </p:spPr>
      </p:pic>
      <p:sp>
        <p:nvSpPr>
          <p:cNvPr id="10" name="TextBox 9">
            <a:extLst>
              <a:ext uri="{FF2B5EF4-FFF2-40B4-BE49-F238E27FC236}">
                <a16:creationId xmlns:a16="http://schemas.microsoft.com/office/drawing/2014/main" id="{F1411A17-7A62-F06C-27C2-8C0835FBBFFB}"/>
              </a:ext>
            </a:extLst>
          </p:cNvPr>
          <p:cNvSpPr txBox="1"/>
          <p:nvPr/>
        </p:nvSpPr>
        <p:spPr>
          <a:xfrm>
            <a:off x="3042007" y="2435759"/>
            <a:ext cx="6107986" cy="646331"/>
          </a:xfrm>
          <a:prstGeom prst="rect">
            <a:avLst/>
          </a:prstGeom>
          <a:noFill/>
        </p:spPr>
        <p:txBody>
          <a:bodyPr wrap="square">
            <a:spAutoFit/>
          </a:bodyPr>
          <a:lstStyle/>
          <a:p>
            <a:pPr algn="ctr"/>
            <a:r>
              <a:rPr lang="en-US" sz="3600" b="1" dirty="0">
                <a:solidFill>
                  <a:srgbClr val="0C113E"/>
                </a:solidFill>
                <a:latin typeface="Arial" panose="020B0604020202020204" pitchFamily="34" charset="0"/>
                <a:cs typeface="Arial" panose="020B0604020202020204" pitchFamily="34" charset="0"/>
              </a:rPr>
              <a:t>THANK YOU!</a:t>
            </a:r>
            <a:endParaRPr lang="en-US" sz="3600" dirty="0">
              <a:solidFill>
                <a:srgbClr val="0C113E"/>
              </a:solidFill>
            </a:endParaRPr>
          </a:p>
        </p:txBody>
      </p:sp>
      <p:sp>
        <p:nvSpPr>
          <p:cNvPr id="9" name="TextBox 8">
            <a:extLst>
              <a:ext uri="{FF2B5EF4-FFF2-40B4-BE49-F238E27FC236}">
                <a16:creationId xmlns:a16="http://schemas.microsoft.com/office/drawing/2014/main" id="{417B8215-3B65-666A-6E64-CDEEFAA5FDB8}"/>
              </a:ext>
            </a:extLst>
          </p:cNvPr>
          <p:cNvSpPr txBox="1"/>
          <p:nvPr/>
        </p:nvSpPr>
        <p:spPr>
          <a:xfrm>
            <a:off x="3057718" y="5265175"/>
            <a:ext cx="6107986" cy="584775"/>
          </a:xfrm>
          <a:prstGeom prst="rect">
            <a:avLst/>
          </a:prstGeom>
          <a:noFill/>
        </p:spPr>
        <p:txBody>
          <a:bodyPr wrap="square">
            <a:spAutoFit/>
          </a:bodyPr>
          <a:lstStyle/>
          <a:p>
            <a:pPr algn="ctr"/>
            <a:r>
              <a:rPr lang="en-US" sz="3200" b="1" dirty="0">
                <a:solidFill>
                  <a:srgbClr val="0C113E"/>
                </a:solidFill>
                <a:latin typeface="Arial" panose="020B0604020202020204" pitchFamily="34" charset="0"/>
                <a:cs typeface="Arial" panose="020B0604020202020204" pitchFamily="34" charset="0"/>
              </a:rPr>
              <a:t>COFFEE BREAK SPONSOR</a:t>
            </a:r>
            <a:endParaRPr lang="en-US" sz="3200" dirty="0">
              <a:solidFill>
                <a:srgbClr val="0C113E"/>
              </a:solidFill>
            </a:endParaRPr>
          </a:p>
        </p:txBody>
      </p:sp>
      <p:pic>
        <p:nvPicPr>
          <p:cNvPr id="6" name="Picture 5" descr="Blue and white text on a white background&#10;&#10;AI-generated content may be incorrect.">
            <a:extLst>
              <a:ext uri="{FF2B5EF4-FFF2-40B4-BE49-F238E27FC236}">
                <a16:creationId xmlns:a16="http://schemas.microsoft.com/office/drawing/2014/main" id="{2ADF47A7-5C85-710D-AFBC-867DB196D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677" y="3056263"/>
            <a:ext cx="5772068" cy="2147210"/>
          </a:xfrm>
          <a:prstGeom prst="rect">
            <a:avLst/>
          </a:prstGeom>
        </p:spPr>
      </p:pic>
    </p:spTree>
    <p:extLst>
      <p:ext uri="{BB962C8B-B14F-4D97-AF65-F5344CB8AC3E}">
        <p14:creationId xmlns:p14="http://schemas.microsoft.com/office/powerpoint/2010/main" val="90542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1652086-FA06-7973-6FDC-CD04126FAA0A}"/>
              </a:ext>
            </a:extLst>
          </p:cNvPr>
          <p:cNvSpPr>
            <a:spLocks noGrp="1"/>
          </p:cNvSpPr>
          <p:nvPr>
            <p:ph idx="1"/>
          </p:nvPr>
        </p:nvSpPr>
        <p:spPr>
          <a:xfrm>
            <a:off x="838199" y="1573161"/>
            <a:ext cx="10515600" cy="4530073"/>
          </a:xfrm>
        </p:spPr>
        <p:txBody>
          <a:bodyPr>
            <a:noAutofit/>
          </a:bodyPr>
          <a:lstStyle/>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Kay’s child, Marlene, is born through Rachael.  </a:t>
            </a:r>
          </a:p>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Kay and Marlene spend approximately four months each year in France, Canada, and the United States with the child, although she may periodically visit Peter while he is on job assignment elsewhere. </a:t>
            </a:r>
          </a:p>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During one visit with Peter in Singapore, where he was negotiating a new contract for his company, Peter proposes that they temporarily relocate to Singapore for one year.  </a:t>
            </a:r>
          </a:p>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Kay agrees to the temporary relocation, but, concerned about packing the family’s households with a now 2-year-old toddler, Kay travels to the United States and leaves Marlene with Rachael, who is also the child’s godmother.  </a:t>
            </a:r>
          </a:p>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Rachael has a close connection to Marlene and is very concerned about the family’s plans to relocate to Singapore. </a:t>
            </a:r>
          </a:p>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Rachael refuses to return Marlene to Peter and Kay when it comes time for the move.  </a:t>
            </a:r>
          </a:p>
          <a:p>
            <a:pPr marL="342900" lvl="0" indent="-342900" algn="just">
              <a:lnSpc>
                <a:spcPct val="115000"/>
              </a:lnSpc>
              <a:spcBef>
                <a:spcPts val="600"/>
              </a:spcBef>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Peter and Kay file a lawsuit in New York, where Rachael is living, seeking Marlene’s return.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8538ECF-BFF7-417F-E03D-EB7431420FB0}"/>
              </a:ext>
            </a:extLst>
          </p:cNvPr>
          <p:cNvSpPr/>
          <p:nvPr/>
        </p:nvSpPr>
        <p:spPr>
          <a:xfrm>
            <a:off x="0" y="0"/>
            <a:ext cx="12192000" cy="1212029"/>
          </a:xfrm>
          <a:prstGeom prst="rect">
            <a:avLst/>
          </a:prstGeom>
          <a:solidFill>
            <a:srgbClr val="007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itre 1">
            <a:extLst>
              <a:ext uri="{FF2B5EF4-FFF2-40B4-BE49-F238E27FC236}">
                <a16:creationId xmlns:a16="http://schemas.microsoft.com/office/drawing/2014/main" id="{19B8FCD3-9F16-1748-3382-97A34A3859C1}"/>
              </a:ext>
            </a:extLst>
          </p:cNvPr>
          <p:cNvSpPr>
            <a:spLocks noGrp="1"/>
          </p:cNvSpPr>
          <p:nvPr>
            <p:ph type="title"/>
          </p:nvPr>
        </p:nvSpPr>
        <p:spPr>
          <a:xfrm>
            <a:off x="935293" y="223568"/>
            <a:ext cx="10321413" cy="764892"/>
          </a:xfrm>
        </p:spPr>
        <p:txBody>
          <a:bodyPr>
            <a:normAutofit/>
          </a:bodyPr>
          <a:lstStyle/>
          <a:p>
            <a:pPr algn="ctr"/>
            <a:r>
              <a:rPr lang="en-GB" sz="2400" b="1" kern="100" cap="small"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Facts</a:t>
            </a:r>
            <a:endParaRPr lang="fr-FR" sz="2400" cap="small" dirty="0">
              <a:solidFill>
                <a:schemeClr val="bg1"/>
              </a:solidFill>
            </a:endParaRPr>
          </a:p>
        </p:txBody>
      </p:sp>
    </p:spTree>
    <p:extLst>
      <p:ext uri="{BB962C8B-B14F-4D97-AF65-F5344CB8AC3E}">
        <p14:creationId xmlns:p14="http://schemas.microsoft.com/office/powerpoint/2010/main" val="4236827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423B9-AB87-3723-36B1-32CC5771A0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F40AB49-2CEC-68B4-F62D-639C49A2902A}"/>
              </a:ext>
            </a:extLst>
          </p:cNvPr>
          <p:cNvSpPr/>
          <p:nvPr/>
        </p:nvSpPr>
        <p:spPr>
          <a:xfrm>
            <a:off x="0" y="0"/>
            <a:ext cx="12192000" cy="2087477"/>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2BEC9F-964A-8000-057B-E39F327862E9}"/>
              </a:ext>
            </a:extLst>
          </p:cNvPr>
          <p:cNvSpPr>
            <a:spLocks noGrp="1"/>
          </p:cNvSpPr>
          <p:nvPr>
            <p:ph type="ctrTitle"/>
          </p:nvPr>
        </p:nvSpPr>
        <p:spPr>
          <a:xfrm>
            <a:off x="150988" y="255245"/>
            <a:ext cx="11921447" cy="870441"/>
          </a:xfrm>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IAFL USA &amp; Canadian Chapter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Annual Meeting</a:t>
            </a:r>
          </a:p>
        </p:txBody>
      </p:sp>
      <p:sp>
        <p:nvSpPr>
          <p:cNvPr id="3" name="Subtitle 2">
            <a:extLst>
              <a:ext uri="{FF2B5EF4-FFF2-40B4-BE49-F238E27FC236}">
                <a16:creationId xmlns:a16="http://schemas.microsoft.com/office/drawing/2014/main" id="{0BD8B181-1E06-3005-A944-31896F601ED7}"/>
              </a:ext>
            </a:extLst>
          </p:cNvPr>
          <p:cNvSpPr>
            <a:spLocks noGrp="1"/>
          </p:cNvSpPr>
          <p:nvPr>
            <p:ph type="subTitle" idx="1"/>
          </p:nvPr>
        </p:nvSpPr>
        <p:spPr>
          <a:xfrm>
            <a:off x="135276" y="1125686"/>
            <a:ext cx="9144000" cy="741585"/>
          </a:xfrm>
        </p:spPr>
        <p:txBody>
          <a:bodyPr>
            <a:normAutofit lnSpcReduction="10000"/>
          </a:bodyPr>
          <a:lstStyle/>
          <a:p>
            <a:pPr algn="l">
              <a:spcBef>
                <a:spcPts val="0"/>
              </a:spcBef>
            </a:pPr>
            <a:r>
              <a:rPr lang="en-US" dirty="0">
                <a:solidFill>
                  <a:schemeClr val="bg1"/>
                </a:solidFill>
                <a:latin typeface="Arial" panose="020B0604020202020204" pitchFamily="34" charset="0"/>
                <a:cs typeface="Arial" panose="020B0604020202020204" pitchFamily="34" charset="0"/>
              </a:rPr>
              <a:t>Charleston, South Carolina</a:t>
            </a:r>
          </a:p>
          <a:p>
            <a:pPr algn="l">
              <a:lnSpc>
                <a:spcPct val="100000"/>
              </a:lnSpc>
              <a:spcBef>
                <a:spcPts val="0"/>
              </a:spcBef>
            </a:pPr>
            <a:r>
              <a:rPr lang="en-US" dirty="0">
                <a:solidFill>
                  <a:schemeClr val="bg1"/>
                </a:solidFill>
                <a:latin typeface="Arial" panose="020B0604020202020204" pitchFamily="34" charset="0"/>
                <a:cs typeface="Arial" panose="020B0604020202020204" pitchFamily="34" charset="0"/>
              </a:rPr>
              <a:t>February 5-8, 2025</a:t>
            </a:r>
          </a:p>
        </p:txBody>
      </p:sp>
      <p:pic>
        <p:nvPicPr>
          <p:cNvPr id="5" name="Picture 4" descr="A logo for a company&#10;&#10;Description automatically generated">
            <a:extLst>
              <a:ext uri="{FF2B5EF4-FFF2-40B4-BE49-F238E27FC236}">
                <a16:creationId xmlns:a16="http://schemas.microsoft.com/office/drawing/2014/main" id="{C70A6946-B512-C6A3-BBD0-8F9486DA7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40" y="612320"/>
            <a:ext cx="2397902" cy="1035120"/>
          </a:xfrm>
          <a:prstGeom prst="rect">
            <a:avLst/>
          </a:prstGeom>
        </p:spPr>
      </p:pic>
      <p:pic>
        <p:nvPicPr>
          <p:cNvPr id="7" name="Picture 6" descr="A logo for a company&#10;&#10;Description automatically generated">
            <a:extLst>
              <a:ext uri="{FF2B5EF4-FFF2-40B4-BE49-F238E27FC236}">
                <a16:creationId xmlns:a16="http://schemas.microsoft.com/office/drawing/2014/main" id="{9F35EF8F-09E2-4E44-A3B6-9F92784C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46" y="608125"/>
            <a:ext cx="2397906" cy="1035121"/>
          </a:xfrm>
          <a:prstGeom prst="rect">
            <a:avLst/>
          </a:prstGeom>
        </p:spPr>
      </p:pic>
      <p:sp>
        <p:nvSpPr>
          <p:cNvPr id="4" name="TextBox 3">
            <a:extLst>
              <a:ext uri="{FF2B5EF4-FFF2-40B4-BE49-F238E27FC236}">
                <a16:creationId xmlns:a16="http://schemas.microsoft.com/office/drawing/2014/main" id="{27DA66E0-FB6A-E6A0-3368-41ABE99B9891}"/>
              </a:ext>
            </a:extLst>
          </p:cNvPr>
          <p:cNvSpPr txBox="1"/>
          <p:nvPr/>
        </p:nvSpPr>
        <p:spPr>
          <a:xfrm>
            <a:off x="722536" y="2589465"/>
            <a:ext cx="10746927" cy="954107"/>
          </a:xfrm>
          <a:prstGeom prst="rect">
            <a:avLst/>
          </a:prstGeom>
          <a:noFill/>
        </p:spPr>
        <p:txBody>
          <a:bodyPr wrap="square">
            <a:spAutoFit/>
          </a:bodyPr>
          <a:lstStyle/>
          <a:p>
            <a:pPr algn="ct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Role of Fault in Dividing </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I</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nternational </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A</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ssets, the Transfer of Assets </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B</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etween </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ountries and Other </a:t>
            </a: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2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onsiderations </a:t>
            </a:r>
            <a:endParaRPr lang="en-US" sz="5400"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FA64B7-AA91-2303-5B9E-BADF22EED824}"/>
              </a:ext>
            </a:extLst>
          </p:cNvPr>
          <p:cNvSpPr txBox="1"/>
          <p:nvPr/>
        </p:nvSpPr>
        <p:spPr>
          <a:xfrm>
            <a:off x="1939945" y="3763778"/>
            <a:ext cx="8312108" cy="2062103"/>
          </a:xfrm>
          <a:prstGeom prst="rect">
            <a:avLst/>
          </a:prstGeom>
          <a:noFill/>
        </p:spPr>
        <p:txBody>
          <a:bodyPr wrap="square">
            <a:spAutoFit/>
          </a:bodyPr>
          <a:lstStyle/>
          <a:p>
            <a:pPr algn="ctr"/>
            <a:r>
              <a:rPr lang="en-US" sz="3200" dirty="0">
                <a:solidFill>
                  <a:srgbClr val="0C113E"/>
                </a:solidFill>
                <a:latin typeface="Arial" panose="020B0604020202020204" pitchFamily="34" charset="0"/>
                <a:cs typeface="Arial" panose="020B0604020202020204" pitchFamily="34" charset="0"/>
              </a:rPr>
              <a:t>Karon Bales, </a:t>
            </a:r>
            <a:r>
              <a:rPr lang="en-US" sz="3200" i="1" dirty="0">
                <a:solidFill>
                  <a:srgbClr val="0C113E"/>
                </a:solidFill>
                <a:latin typeface="Arial" panose="020B0604020202020204" pitchFamily="34" charset="0"/>
                <a:cs typeface="Arial" panose="020B0604020202020204" pitchFamily="34" charset="0"/>
              </a:rPr>
              <a:t>Canada</a:t>
            </a:r>
          </a:p>
          <a:p>
            <a:pPr algn="ctr"/>
            <a:r>
              <a:rPr lang="en-US" sz="3200" dirty="0">
                <a:solidFill>
                  <a:srgbClr val="0C113E"/>
                </a:solidFill>
                <a:latin typeface="Arial" panose="020B0604020202020204" pitchFamily="34" charset="0"/>
                <a:cs typeface="Arial" panose="020B0604020202020204" pitchFamily="34" charset="0"/>
              </a:rPr>
              <a:t>Gretchen Beall Schumann, </a:t>
            </a:r>
            <a:r>
              <a:rPr lang="en-US" sz="3200" i="1" dirty="0">
                <a:solidFill>
                  <a:srgbClr val="0C113E"/>
                </a:solidFill>
                <a:latin typeface="Arial" panose="020B0604020202020204" pitchFamily="34" charset="0"/>
                <a:cs typeface="Arial" panose="020B0604020202020204" pitchFamily="34" charset="0"/>
              </a:rPr>
              <a:t>New York</a:t>
            </a:r>
          </a:p>
          <a:p>
            <a:pPr algn="ctr"/>
            <a:r>
              <a:rPr lang="en-US" sz="3200" dirty="0">
                <a:solidFill>
                  <a:srgbClr val="0C113E"/>
                </a:solidFill>
                <a:latin typeface="Arial" panose="020B0604020202020204" pitchFamily="34" charset="0"/>
                <a:cs typeface="Arial" panose="020B0604020202020204" pitchFamily="34" charset="0"/>
              </a:rPr>
              <a:t>Tim Amos, </a:t>
            </a:r>
            <a:r>
              <a:rPr lang="en-US" sz="3200" i="1" dirty="0">
                <a:solidFill>
                  <a:srgbClr val="0C113E"/>
                </a:solidFill>
                <a:latin typeface="Arial" panose="020B0604020202020204" pitchFamily="34" charset="0"/>
                <a:cs typeface="Arial" panose="020B0604020202020204" pitchFamily="34" charset="0"/>
              </a:rPr>
              <a:t>England</a:t>
            </a:r>
          </a:p>
          <a:p>
            <a:pPr algn="ctr"/>
            <a:r>
              <a:rPr lang="en-US" sz="3200" dirty="0">
                <a:solidFill>
                  <a:srgbClr val="0C113E"/>
                </a:solidFill>
                <a:latin typeface="Arial" panose="020B0604020202020204" pitchFamily="34" charset="0"/>
                <a:cs typeface="Arial" panose="020B0604020202020204" pitchFamily="34" charset="0"/>
              </a:rPr>
              <a:t>Kai Yun Wong, </a:t>
            </a:r>
            <a:r>
              <a:rPr lang="en-US" sz="3200" i="1" dirty="0">
                <a:solidFill>
                  <a:srgbClr val="0C113E"/>
                </a:solidFill>
                <a:latin typeface="Arial" panose="020B0604020202020204" pitchFamily="34" charset="0"/>
                <a:cs typeface="Arial" panose="020B0604020202020204" pitchFamily="34" charset="0"/>
              </a:rPr>
              <a:t>Singapore</a:t>
            </a:r>
            <a:endParaRPr lang="en-US" sz="3200" dirty="0">
              <a:solidFill>
                <a:srgbClr val="0C113E"/>
              </a:solidFill>
            </a:endParaRPr>
          </a:p>
        </p:txBody>
      </p:sp>
    </p:spTree>
    <p:extLst>
      <p:ext uri="{BB962C8B-B14F-4D97-AF65-F5344CB8AC3E}">
        <p14:creationId xmlns:p14="http://schemas.microsoft.com/office/powerpoint/2010/main" val="2530553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D40C-A7CC-BF54-7FD8-55436B474238}"/>
              </a:ext>
            </a:extLst>
          </p:cNvPr>
          <p:cNvSpPr>
            <a:spLocks noGrp="1"/>
          </p:cNvSpPr>
          <p:nvPr>
            <p:ph type="ctrTitle"/>
          </p:nvPr>
        </p:nvSpPr>
        <p:spPr>
          <a:xfrm>
            <a:off x="533529" y="1557867"/>
            <a:ext cx="10909073" cy="1352077"/>
          </a:xfrm>
        </p:spPr>
        <p:txBody>
          <a:bodyPr>
            <a:noAutofit/>
          </a:bodyPr>
          <a:lstStyle/>
          <a:p>
            <a:pPr algn="ctr">
              <a:lnSpc>
                <a:spcPct val="115000"/>
              </a:lnSpc>
              <a:spcAft>
                <a:spcPts val="800"/>
              </a:spcAft>
            </a:pPr>
            <a:r>
              <a:rPr lang="en-CA" sz="3000" b="1" kern="100" dirty="0">
                <a:effectLst/>
                <a:latin typeface="Tahoma" panose="020B0604030504040204" pitchFamily="34" charset="0"/>
                <a:ea typeface="Tahoma" panose="020B0604030504040204" pitchFamily="34" charset="0"/>
                <a:cs typeface="Tahoma" panose="020B0604030504040204" pitchFamily="34" charset="0"/>
              </a:rPr>
              <a:t>THE ROLE OF FAULT IN DIVIDING INTERNATIONAL ASSETS, THE TRANSFER OF ASSETS BETWEEN COUNTRIES AND OTHER CONSIDERATIONS</a:t>
            </a:r>
            <a:endParaRPr lang="en-SG" sz="3000" kern="1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DB0FCB04-6C39-F852-02BB-F9B30F1EF9DD}"/>
              </a:ext>
            </a:extLst>
          </p:cNvPr>
          <p:cNvGrpSpPr/>
          <p:nvPr/>
        </p:nvGrpSpPr>
        <p:grpSpPr>
          <a:xfrm>
            <a:off x="1184563" y="3683000"/>
            <a:ext cx="9997440" cy="2311399"/>
            <a:chOff x="1158240" y="3346593"/>
            <a:chExt cx="9997440" cy="2311399"/>
          </a:xfrm>
        </p:grpSpPr>
        <p:sp>
          <p:nvSpPr>
            <p:cNvPr id="5" name="Rectangle: Rounded Corners 4">
              <a:extLst>
                <a:ext uri="{FF2B5EF4-FFF2-40B4-BE49-F238E27FC236}">
                  <a16:creationId xmlns:a16="http://schemas.microsoft.com/office/drawing/2014/main" id="{2C2C21B9-ACAC-F411-4460-6520536A9876}"/>
                </a:ext>
              </a:extLst>
            </p:cNvPr>
            <p:cNvSpPr/>
            <p:nvPr/>
          </p:nvSpPr>
          <p:spPr>
            <a:xfrm>
              <a:off x="9166862"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r>
                <a:rPr lang="en-SG" b="1" dirty="0">
                  <a:solidFill>
                    <a:schemeClr val="tx1"/>
                  </a:solidFill>
                </a:rPr>
                <a:t>Tim Amos KC</a:t>
              </a:r>
            </a:p>
            <a:p>
              <a:pPr algn="ctr"/>
              <a:r>
                <a:rPr lang="en-SG" sz="1500" i="1" dirty="0">
                  <a:solidFill>
                    <a:schemeClr val="tx1"/>
                  </a:solidFill>
                </a:rPr>
                <a:t>London</a:t>
              </a:r>
            </a:p>
          </p:txBody>
        </p:sp>
        <p:sp>
          <p:nvSpPr>
            <p:cNvPr id="6" name="Rectangle: Rounded Corners 5">
              <a:extLst>
                <a:ext uri="{FF2B5EF4-FFF2-40B4-BE49-F238E27FC236}">
                  <a16:creationId xmlns:a16="http://schemas.microsoft.com/office/drawing/2014/main" id="{7848E64F-174B-78C9-F7BE-A6EE58AC8FDB}"/>
                </a:ext>
              </a:extLst>
            </p:cNvPr>
            <p:cNvSpPr/>
            <p:nvPr/>
          </p:nvSpPr>
          <p:spPr>
            <a:xfrm>
              <a:off x="3826671"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endParaRPr lang="en-SG" b="1" dirty="0">
                <a:solidFill>
                  <a:srgbClr val="008049"/>
                </a:solidFill>
              </a:endParaRPr>
            </a:p>
            <a:p>
              <a:pPr algn="ctr"/>
              <a:endParaRPr lang="en-SG" b="1" dirty="0">
                <a:solidFill>
                  <a:srgbClr val="008049"/>
                </a:solidFill>
              </a:endParaRPr>
            </a:p>
            <a:p>
              <a:pPr algn="ctr"/>
              <a:r>
                <a:rPr lang="en-SG" b="1" dirty="0">
                  <a:solidFill>
                    <a:schemeClr val="tx1"/>
                  </a:solidFill>
                </a:rPr>
                <a:t>Karon C. Bales</a:t>
              </a:r>
            </a:p>
            <a:p>
              <a:pPr algn="ctr"/>
              <a:r>
                <a:rPr lang="en-SG" sz="1500" i="1" dirty="0">
                  <a:solidFill>
                    <a:schemeClr val="tx1"/>
                  </a:solidFill>
                </a:rPr>
                <a:t>Ontario</a:t>
              </a:r>
            </a:p>
            <a:p>
              <a:pPr algn="ctr"/>
              <a:endParaRPr lang="en-SG" sz="1500" i="1" dirty="0">
                <a:solidFill>
                  <a:srgbClr val="008049"/>
                </a:solidFill>
              </a:endParaRPr>
            </a:p>
            <a:p>
              <a:pPr algn="ctr"/>
              <a:endParaRPr lang="en-SG" sz="1500" i="1" dirty="0">
                <a:solidFill>
                  <a:srgbClr val="008049"/>
                </a:solidFill>
              </a:endParaRPr>
            </a:p>
          </p:txBody>
        </p:sp>
        <p:sp>
          <p:nvSpPr>
            <p:cNvPr id="7" name="Rectangle: Rounded Corners 6">
              <a:extLst>
                <a:ext uri="{FF2B5EF4-FFF2-40B4-BE49-F238E27FC236}">
                  <a16:creationId xmlns:a16="http://schemas.microsoft.com/office/drawing/2014/main" id="{0B63BFAD-1629-6B9F-C1FB-AF7A389BF16A}"/>
                </a:ext>
              </a:extLst>
            </p:cNvPr>
            <p:cNvSpPr/>
            <p:nvPr/>
          </p:nvSpPr>
          <p:spPr>
            <a:xfrm>
              <a:off x="6498432"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endParaRPr lang="en-SG" b="1" dirty="0">
                <a:solidFill>
                  <a:srgbClr val="008049"/>
                </a:solidFill>
              </a:endParaRPr>
            </a:p>
            <a:p>
              <a:pPr algn="ctr"/>
              <a:r>
                <a:rPr lang="en-SG" b="1" dirty="0">
                  <a:solidFill>
                    <a:schemeClr val="tx1"/>
                  </a:solidFill>
                </a:rPr>
                <a:t>Wong Kai Yun</a:t>
              </a:r>
            </a:p>
            <a:p>
              <a:pPr algn="ctr"/>
              <a:r>
                <a:rPr lang="en-SG" sz="1500" i="1" dirty="0">
                  <a:solidFill>
                    <a:schemeClr val="tx1"/>
                  </a:solidFill>
                </a:rPr>
                <a:t>Singapore</a:t>
              </a:r>
            </a:p>
            <a:p>
              <a:pPr algn="ctr"/>
              <a:endParaRPr lang="en-SG" sz="1500" i="1" dirty="0">
                <a:solidFill>
                  <a:srgbClr val="008049"/>
                </a:solidFill>
              </a:endParaRPr>
            </a:p>
          </p:txBody>
        </p:sp>
        <p:sp>
          <p:nvSpPr>
            <p:cNvPr id="8" name="Rectangle: Rounded Corners 7">
              <a:extLst>
                <a:ext uri="{FF2B5EF4-FFF2-40B4-BE49-F238E27FC236}">
                  <a16:creationId xmlns:a16="http://schemas.microsoft.com/office/drawing/2014/main" id="{7A453CC3-FDCF-0F29-DF9A-BE066E4E8C44}"/>
                </a:ext>
              </a:extLst>
            </p:cNvPr>
            <p:cNvSpPr/>
            <p:nvPr/>
          </p:nvSpPr>
          <p:spPr>
            <a:xfrm>
              <a:off x="1158240"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r>
                <a:rPr lang="en-SG" b="1" dirty="0">
                  <a:solidFill>
                    <a:schemeClr val="tx1"/>
                  </a:solidFill>
                </a:rPr>
                <a:t>Gretchen Beall Schumann</a:t>
              </a:r>
            </a:p>
            <a:p>
              <a:pPr algn="ctr"/>
              <a:r>
                <a:rPr lang="en-SG" sz="1500" i="1" dirty="0">
                  <a:solidFill>
                    <a:schemeClr val="tx1"/>
                  </a:solidFill>
                </a:rPr>
                <a:t>New York</a:t>
              </a:r>
            </a:p>
          </p:txBody>
        </p:sp>
      </p:grpSp>
      <p:pic>
        <p:nvPicPr>
          <p:cNvPr id="12" name="Picture 11" descr="A close up of a sign&#10;&#10;Description automatically generated">
            <a:extLst>
              <a:ext uri="{FF2B5EF4-FFF2-40B4-BE49-F238E27FC236}">
                <a16:creationId xmlns:a16="http://schemas.microsoft.com/office/drawing/2014/main" id="{66DBF8BE-6F3B-C8B6-2FFB-F54691430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045" y="5474811"/>
            <a:ext cx="808238" cy="341390"/>
          </a:xfrm>
          <a:prstGeom prst="rect">
            <a:avLst/>
          </a:prstGeom>
        </p:spPr>
      </p:pic>
      <p:pic>
        <p:nvPicPr>
          <p:cNvPr id="13" name="Picture 12">
            <a:extLst>
              <a:ext uri="{FF2B5EF4-FFF2-40B4-BE49-F238E27FC236}">
                <a16:creationId xmlns:a16="http://schemas.microsoft.com/office/drawing/2014/main" id="{61B2B826-12B1-CD3D-131F-9D06D67F1657}"/>
              </a:ext>
            </a:extLst>
          </p:cNvPr>
          <p:cNvPicPr>
            <a:picLocks noChangeAspect="1"/>
          </p:cNvPicPr>
          <p:nvPr/>
        </p:nvPicPr>
        <p:blipFill>
          <a:blip r:embed="rId3"/>
          <a:stretch>
            <a:fillRect/>
          </a:stretch>
        </p:blipFill>
        <p:spPr>
          <a:xfrm>
            <a:off x="4666402" y="5474811"/>
            <a:ext cx="362001" cy="333422"/>
          </a:xfrm>
          <a:prstGeom prst="rect">
            <a:avLst/>
          </a:prstGeom>
        </p:spPr>
      </p:pic>
      <p:pic>
        <p:nvPicPr>
          <p:cNvPr id="14" name="Picture 4" descr="New Image">
            <a:extLst>
              <a:ext uri="{FF2B5EF4-FFF2-40B4-BE49-F238E27FC236}">
                <a16:creationId xmlns:a16="http://schemas.microsoft.com/office/drawing/2014/main" id="{8798CC82-B3AB-70D6-25D9-F310B21FC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9361" y="5527740"/>
            <a:ext cx="396466" cy="2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300FE58-CBA4-A5C4-55F8-878A9B793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 r="150"/>
          <a:stretch/>
        </p:blipFill>
        <p:spPr bwMode="auto">
          <a:xfrm>
            <a:off x="7181028" y="3847815"/>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F464F22-4B54-FD0B-C36B-1798EF246205}"/>
              </a:ext>
            </a:extLst>
          </p:cNvPr>
          <p:cNvPicPr>
            <a:picLocks noChangeAspect="1" noChangeArrowheads="1"/>
          </p:cNvPicPr>
          <p:nvPr/>
        </p:nvPicPr>
        <p:blipFill>
          <a:blip r:embed="rId6"/>
          <a:srcRect l="6797" r="6797"/>
          <a:stretch/>
        </p:blipFill>
        <p:spPr bwMode="auto">
          <a:xfrm>
            <a:off x="9849458" y="3847815"/>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16" descr="A black and white logo&#10;&#10;Description automatically generated">
            <a:extLst>
              <a:ext uri="{FF2B5EF4-FFF2-40B4-BE49-F238E27FC236}">
                <a16:creationId xmlns:a16="http://schemas.microsoft.com/office/drawing/2014/main" id="{111669A1-A8E6-F9B0-0E50-1760E830D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824" y="5370351"/>
            <a:ext cx="1042967" cy="542343"/>
          </a:xfrm>
          <a:prstGeom prst="rect">
            <a:avLst/>
          </a:prstGeom>
        </p:spPr>
      </p:pic>
      <p:pic>
        <p:nvPicPr>
          <p:cNvPr id="18" name="Picture 17">
            <a:extLst>
              <a:ext uri="{FF2B5EF4-FFF2-40B4-BE49-F238E27FC236}">
                <a16:creationId xmlns:a16="http://schemas.microsoft.com/office/drawing/2014/main" id="{9E52BFDD-ECB1-0985-5CF1-AD329A2245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089" b="5089"/>
          <a:stretch/>
        </p:blipFill>
        <p:spPr bwMode="auto">
          <a:xfrm>
            <a:off x="4509266" y="3847816"/>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F2CCC-F378-E6BE-33FA-E28CE2B85E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0" r="150"/>
          <a:stretch/>
        </p:blipFill>
        <p:spPr bwMode="auto">
          <a:xfrm>
            <a:off x="1839171" y="3847816"/>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07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D6096E-FD94-57EC-6C05-DF31BD8E2473}"/>
              </a:ext>
            </a:extLst>
          </p:cNvPr>
          <p:cNvSpPr>
            <a:spLocks noGrp="1"/>
          </p:cNvSpPr>
          <p:nvPr>
            <p:ph idx="1"/>
          </p:nvPr>
        </p:nvSpPr>
        <p:spPr>
          <a:xfrm>
            <a:off x="838200" y="1367406"/>
            <a:ext cx="10515600" cy="4533860"/>
          </a:xfrm>
        </p:spPr>
        <p:style>
          <a:lnRef idx="2">
            <a:schemeClr val="dk1"/>
          </a:lnRef>
          <a:fillRef idx="1">
            <a:schemeClr val="lt1"/>
          </a:fillRef>
          <a:effectRef idx="0">
            <a:schemeClr val="dk1"/>
          </a:effectRef>
          <a:fontRef idx="minor">
            <a:schemeClr val="dk1"/>
          </a:fontRef>
        </p:style>
        <p:txBody>
          <a:bodyPr>
            <a:noAutofit/>
          </a:bodyPr>
          <a:lstStyle/>
          <a:p>
            <a:pPr marL="0" marR="95250" indent="0" algn="just">
              <a:spcAft>
                <a:spcPts val="1800"/>
              </a:spcAft>
              <a:buNone/>
            </a:pPr>
            <a:r>
              <a:rPr lang="en-CA" sz="1400" dirty="0">
                <a:effectLst/>
                <a:latin typeface="Tahoma" panose="020B0604030504040204" pitchFamily="34" charset="0"/>
                <a:ea typeface="Tahoma" panose="020B0604030504040204" pitchFamily="34" charset="0"/>
                <a:cs typeface="Tahoma" panose="020B0604030504040204" pitchFamily="34" charset="0"/>
              </a:rPr>
              <a:t>Fast forward. Peter and Kay manage to resume care and custody of Marlene from Rachael. Rachael is in jail in the United States for having kidnapped Marlene. Peter and Kay have reconciled and remained in Singapore beyond the one year originally contemplated. They marry in a small private ceremony at home in Singapore. Marlene is now age 5, It’s finally time for Peter and Kay to enroll Marlene in school, and Kay would like the child to attend an elite private boarding school in Canada. Peter and Kay get into a fight, </a:t>
            </a:r>
            <a:r>
              <a:rPr lang="en-CA" sz="1400" dirty="0">
                <a:solidFill>
                  <a:srgbClr val="FF0000"/>
                </a:solidFill>
                <a:effectLst/>
                <a:latin typeface="Tahoma" panose="020B0604030504040204" pitchFamily="34" charset="0"/>
                <a:ea typeface="Tahoma" panose="020B0604030504040204" pitchFamily="34" charset="0"/>
                <a:cs typeface="Tahoma" panose="020B0604030504040204" pitchFamily="34" charset="0"/>
              </a:rPr>
              <a:t>where Kay beats Peter to a pulp</a:t>
            </a:r>
            <a:r>
              <a:rPr lang="en-CA" sz="1400" dirty="0">
                <a:effectLst/>
                <a:latin typeface="Tahoma" panose="020B0604030504040204" pitchFamily="34" charset="0"/>
                <a:ea typeface="Tahoma" panose="020B0604030504040204" pitchFamily="34" charset="0"/>
                <a:cs typeface="Tahoma" panose="020B0604030504040204" pitchFamily="34" charset="0"/>
              </a:rPr>
              <a:t>. Kay moves out with Marlene and goes to her family home in Canada.  </a:t>
            </a:r>
            <a:r>
              <a:rPr lang="en-CA" sz="1400" dirty="0">
                <a:solidFill>
                  <a:srgbClr val="FF0000"/>
                </a:solidFill>
                <a:effectLst/>
                <a:latin typeface="Tahoma" panose="020B0604030504040204" pitchFamily="34" charset="0"/>
                <a:ea typeface="Tahoma" panose="020B0604030504040204" pitchFamily="34" charset="0"/>
                <a:cs typeface="Tahoma" panose="020B0604030504040204" pitchFamily="34" charset="0"/>
              </a:rPr>
              <a:t>She rekindles a relationship with Jason</a:t>
            </a:r>
            <a:r>
              <a:rPr lang="en-CA" sz="1400" dirty="0">
                <a:effectLst/>
                <a:latin typeface="Tahoma" panose="020B0604030504040204" pitchFamily="34" charset="0"/>
                <a:ea typeface="Tahoma" panose="020B0604030504040204" pitchFamily="34" charset="0"/>
                <a:cs typeface="Tahoma" panose="020B0604030504040204" pitchFamily="34" charset="0"/>
              </a:rPr>
              <a:t>, an old boyfriend from university, who now plays for the National Hockey League (NHL). Jason lives most of the year in New York and is spending substantial time with Kay in Peter and Kay’s two-bedroom apartment on the Upper East Side, which Peter and Kay had utilized as a pied a terre. When Peter finds out, he decides to divorce Kay.</a:t>
            </a:r>
            <a:r>
              <a:rPr lang="en-CA" sz="14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en-CA" sz="1400" dirty="0">
                <a:solidFill>
                  <a:srgbClr val="FF0000"/>
                </a:solidFill>
                <a:effectLst/>
                <a:latin typeface="Tahoma" panose="020B0604030504040204" pitchFamily="34" charset="0"/>
                <a:ea typeface="Tahoma" panose="020B0604030504040204" pitchFamily="34" charset="0"/>
                <a:cs typeface="Tahoma" panose="020B0604030504040204" pitchFamily="34" charset="0"/>
              </a:rPr>
              <a:t>Peter claims to be unable to focus on work, and claims to have made substantial losses in his personal brokerage trades, and has had to sell his import/export business at undervalue to cover the losses.</a:t>
            </a:r>
          </a:p>
          <a:p>
            <a:pPr marL="0" marR="95250" indent="0" algn="just">
              <a:spcAft>
                <a:spcPts val="1800"/>
              </a:spcAft>
              <a:buNone/>
            </a:pPr>
            <a:r>
              <a:rPr lang="en-CA" sz="1400" dirty="0">
                <a:effectLst/>
                <a:latin typeface="Tahoma" panose="020B0604030504040204" pitchFamily="34" charset="0"/>
                <a:ea typeface="Tahoma" panose="020B0604030504040204" pitchFamily="34" charset="0"/>
                <a:cs typeface="Tahoma" panose="020B0604030504040204" pitchFamily="34" charset="0"/>
              </a:rPr>
              <a:t>The couple has the following key assets:</a:t>
            </a:r>
            <a:endParaRPr lang="en-SG" sz="1400" dirty="0">
              <a:effectLst/>
              <a:latin typeface="Tahoma" panose="020B0604030504040204" pitchFamily="34" charset="0"/>
              <a:ea typeface="Tahoma" panose="020B0604030504040204" pitchFamily="34" charset="0"/>
              <a:cs typeface="Tahoma" panose="020B0604030504040204" pitchFamily="34" charset="0"/>
            </a:endParaRPr>
          </a:p>
          <a:p>
            <a:pPr marL="0" marR="95250" indent="0" algn="just">
              <a:spcAft>
                <a:spcPts val="1800"/>
              </a:spcAft>
              <a:buNone/>
            </a:pPr>
            <a:r>
              <a:rPr lang="en-CA" sz="1400" dirty="0">
                <a:effectLst/>
                <a:latin typeface="Tahoma" panose="020B0604030504040204" pitchFamily="34" charset="0"/>
                <a:ea typeface="Tahoma" panose="020B0604030504040204" pitchFamily="34" charset="0"/>
                <a:cs typeface="Tahoma" panose="020B0604030504040204" pitchFamily="34" charset="0"/>
              </a:rPr>
              <a:t>For Kay: Bank and Brokerage accounts in Canada, the United States, Singapore, and France; retirement assets in New York; a share in the </a:t>
            </a:r>
            <a:r>
              <a:rPr lang="en-CA" sz="1400" dirty="0">
                <a:solidFill>
                  <a:srgbClr val="FF0000"/>
                </a:solidFill>
                <a:effectLst/>
                <a:latin typeface="Tahoma" panose="020B0604030504040204" pitchFamily="34" charset="0"/>
                <a:ea typeface="Tahoma" panose="020B0604030504040204" pitchFamily="34" charset="0"/>
                <a:cs typeface="Tahoma" panose="020B0604030504040204" pitchFamily="34" charset="0"/>
              </a:rPr>
              <a:t>very substantial </a:t>
            </a:r>
            <a:r>
              <a:rPr lang="en-CA" sz="1400" dirty="0">
                <a:effectLst/>
                <a:latin typeface="Tahoma" panose="020B0604030504040204" pitchFamily="34" charset="0"/>
                <a:ea typeface="Tahoma" panose="020B0604030504040204" pitchFamily="34" charset="0"/>
                <a:cs typeface="Tahoma" panose="020B0604030504040204" pitchFamily="34" charset="0"/>
              </a:rPr>
              <a:t>family business in Canada, which is held in a trust </a:t>
            </a:r>
            <a:r>
              <a:rPr lang="en-CA" sz="1400" dirty="0">
                <a:solidFill>
                  <a:srgbClr val="FF0000"/>
                </a:solidFill>
                <a:effectLst/>
                <a:latin typeface="Tahoma" panose="020B0604030504040204" pitchFamily="34" charset="0"/>
                <a:ea typeface="Tahoma" panose="020B0604030504040204" pitchFamily="34" charset="0"/>
                <a:cs typeface="Tahoma" panose="020B0604030504040204" pitchFamily="34" charset="0"/>
              </a:rPr>
              <a:t>[Kay claims that she has now been removed as a beneficiary under the family trust, which she has no say in /access to]</a:t>
            </a:r>
            <a:r>
              <a:rPr lang="en-CA" sz="1400" dirty="0">
                <a:effectLst/>
                <a:latin typeface="Tahoma" panose="020B0604030504040204" pitchFamily="34" charset="0"/>
                <a:ea typeface="Tahoma" panose="020B0604030504040204" pitchFamily="34" charset="0"/>
                <a:cs typeface="Tahoma" panose="020B0604030504040204" pitchFamily="34" charset="0"/>
              </a:rPr>
              <a:t>; a small condo in Paris; an inheritance right in the real estate where she resides while in Canada; among other things.</a:t>
            </a:r>
            <a:endParaRPr lang="en-SG" sz="1400" dirty="0">
              <a:effectLst/>
              <a:latin typeface="Tahoma" panose="020B0604030504040204" pitchFamily="34" charset="0"/>
              <a:ea typeface="Tahoma" panose="020B0604030504040204" pitchFamily="34" charset="0"/>
              <a:cs typeface="Tahoma" panose="020B0604030504040204" pitchFamily="34" charset="0"/>
            </a:endParaRPr>
          </a:p>
          <a:p>
            <a:pPr marL="0" marR="95250" indent="0" algn="just">
              <a:spcAft>
                <a:spcPts val="1800"/>
              </a:spcAft>
              <a:buNone/>
            </a:pPr>
            <a:r>
              <a:rPr lang="en-CA" sz="1400" dirty="0">
                <a:effectLst/>
                <a:latin typeface="Tahoma" panose="020B0604030504040204" pitchFamily="34" charset="0"/>
                <a:ea typeface="Tahoma" panose="020B0604030504040204" pitchFamily="34" charset="0"/>
                <a:cs typeface="Tahoma" panose="020B0604030504040204" pitchFamily="34" charset="0"/>
              </a:rPr>
              <a:t>For Peter: Bank and Brokerage accounts in England, France, Singapore, and Australia; retirement assets in England; his import/export company that is headquartered in London; </a:t>
            </a:r>
            <a:r>
              <a:rPr lang="en-CA" sz="1400" dirty="0">
                <a:latin typeface="Tahoma" panose="020B0604030504040204" pitchFamily="34" charset="0"/>
                <a:ea typeface="Tahoma" panose="020B0604030504040204" pitchFamily="34" charset="0"/>
                <a:cs typeface="Tahoma" panose="020B0604030504040204" pitchFamily="34" charset="0"/>
              </a:rPr>
              <a:t>ho</a:t>
            </a:r>
            <a:r>
              <a:rPr lang="en-CA" sz="1400" dirty="0">
                <a:effectLst/>
                <a:latin typeface="Tahoma" panose="020B0604030504040204" pitchFamily="34" charset="0"/>
                <a:ea typeface="Tahoma" panose="020B0604030504040204" pitchFamily="34" charset="0"/>
                <a:cs typeface="Tahoma" panose="020B0604030504040204" pitchFamily="34" charset="0"/>
              </a:rPr>
              <a:t>use in Paris, France; a</a:t>
            </a:r>
            <a:r>
              <a:rPr lang="en-CA" sz="1400" dirty="0">
                <a:latin typeface="Tahoma" panose="020B0604030504040204" pitchFamily="34" charset="0"/>
                <a:ea typeface="Tahoma" panose="020B0604030504040204" pitchFamily="34" charset="0"/>
                <a:cs typeface="Tahoma" panose="020B0604030504040204" pitchFamily="34" charset="0"/>
              </a:rPr>
              <a:t>n </a:t>
            </a:r>
            <a:r>
              <a:rPr lang="en-CA" sz="1400" dirty="0">
                <a:effectLst/>
                <a:latin typeface="Tahoma" panose="020B0604030504040204" pitchFamily="34" charset="0"/>
                <a:ea typeface="Tahoma" panose="020B0604030504040204" pitchFamily="34" charset="0"/>
                <a:cs typeface="Tahoma" panose="020B0604030504040204" pitchFamily="34" charset="0"/>
              </a:rPr>
              <a:t>apartment in New York, among other things</a:t>
            </a:r>
            <a:r>
              <a:rPr lang="en-CA" sz="1400" dirty="0">
                <a:latin typeface="Tahoma" panose="020B0604030504040204" pitchFamily="34" charset="0"/>
                <a:ea typeface="Tahoma" panose="020B0604030504040204" pitchFamily="34" charset="0"/>
                <a:cs typeface="Tahoma" panose="020B0604030504040204" pitchFamily="34" charset="0"/>
              </a:rPr>
              <a:t>.</a:t>
            </a:r>
            <a:endParaRPr lang="en-SG"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8839CEC0-35D5-2921-A4D4-3380673314B8}"/>
              </a:ext>
            </a:extLst>
          </p:cNvPr>
          <p:cNvSpPr>
            <a:spLocks noGrp="1"/>
          </p:cNvSpPr>
          <p:nvPr>
            <p:ph type="title"/>
          </p:nvPr>
        </p:nvSpPr>
        <p:spPr>
          <a:xfrm>
            <a:off x="838200" y="365126"/>
            <a:ext cx="10515600" cy="718608"/>
          </a:xfrm>
        </p:spPr>
        <p:txBody>
          <a:bodyPr>
            <a:norm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The Case Study</a:t>
            </a:r>
            <a:endParaRPr lang="en-SG"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547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AE538-B8DE-1BAC-3CA0-62F7BD8EC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33C2A-BEBC-B558-1C85-6A84134D2434}"/>
              </a:ext>
            </a:extLst>
          </p:cNvPr>
          <p:cNvSpPr>
            <a:spLocks noGrp="1"/>
          </p:cNvSpPr>
          <p:nvPr>
            <p:ph type="title"/>
          </p:nvPr>
        </p:nvSpPr>
        <p:spPr>
          <a:xfrm>
            <a:off x="838200" y="365126"/>
            <a:ext cx="10515600" cy="718608"/>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List of Issues (see education pack + hardcopies)</a:t>
            </a:r>
            <a:endParaRPr lang="en-SG"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950DD296-1886-5CD7-AB22-43C34ED867EE}"/>
              </a:ext>
            </a:extLst>
          </p:cNvPr>
          <p:cNvSpPr>
            <a:spLocks noGrp="1"/>
          </p:cNvSpPr>
          <p:nvPr>
            <p:ph idx="1"/>
          </p:nvPr>
        </p:nvSpPr>
        <p:spPr>
          <a:xfrm>
            <a:off x="838200" y="1151467"/>
            <a:ext cx="10515600" cy="5025496"/>
          </a:xfrm>
        </p:spPr>
        <p:txBody>
          <a:bodyPr>
            <a:noAutofit/>
          </a:bodyPr>
          <a:lstStyle/>
          <a:p>
            <a:pPr marL="0" indent="0" algn="just">
              <a:lnSpc>
                <a:spcPct val="115000"/>
              </a:lnSpc>
              <a:spcAft>
                <a:spcPts val="800"/>
              </a:spcAft>
              <a:buNone/>
            </a:pPr>
            <a:r>
              <a:rPr lang="en-GB" sz="2000" i="1" kern="100" dirty="0">
                <a:effectLst/>
                <a:latin typeface="Tahoma" panose="020B0604030504040204" pitchFamily="34" charset="0"/>
                <a:ea typeface="Tahoma" panose="020B0604030504040204" pitchFamily="34" charset="0"/>
                <a:cs typeface="Tahoma" panose="020B0604030504040204" pitchFamily="34" charset="0"/>
              </a:rPr>
              <a:t>(through lens of 4 common law jurisdictions) Ontario, Singapore, New York, England &amp; Wales:  </a:t>
            </a:r>
            <a:r>
              <a:rPr lang="en-GB" sz="2000" i="1" kern="100" dirty="0">
                <a:effectLst/>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GB" sz="2000" i="1" kern="100" dirty="0">
                <a:effectLst/>
                <a:latin typeface="Tahoma" panose="020B0604030504040204" pitchFamily="34" charset="0"/>
                <a:ea typeface="Tahoma" panose="020B0604030504040204" pitchFamily="34" charset="0"/>
                <a:cs typeface="Tahoma" panose="020B0604030504040204" pitchFamily="34" charset="0"/>
              </a:rPr>
              <a:t> “things to think about as pointers for most cases you’ll ever have!”  </a:t>
            </a:r>
            <a:r>
              <a:rPr lang="en-GB" sz="2000" dirty="0">
                <a:effectLst/>
                <a:latin typeface="Apple Color Emoji"/>
                <a:ea typeface="Aptos" panose="020B0004020202020204" pitchFamily="34" charset="0"/>
                <a:cs typeface="Apple Color Emoji"/>
              </a:rPr>
              <a:t>😊</a:t>
            </a:r>
          </a:p>
          <a:p>
            <a:pPr marL="0" indent="0" algn="just">
              <a:lnSpc>
                <a:spcPct val="115000"/>
              </a:lnSpc>
              <a:spcAft>
                <a:spcPts val="800"/>
              </a:spcAft>
              <a:buNone/>
            </a:pPr>
            <a:r>
              <a:rPr lang="en-GB" sz="2000" dirty="0">
                <a:latin typeface="Tahoma" panose="020B0604030504040204" pitchFamily="34" charset="0"/>
                <a:ea typeface="Tahoma" panose="020B0604030504040204" pitchFamily="34" charset="0"/>
                <a:cs typeface="Tahoma" panose="020B0604030504040204" pitchFamily="34" charset="0"/>
              </a:rPr>
              <a:t>But first: Who does fault still; and anyone wants to illustrate (5 mins)?</a:t>
            </a:r>
            <a:r>
              <a:rPr lang="en-GB" sz="2000" dirty="0">
                <a:latin typeface="Apple Color Emoji"/>
                <a:ea typeface="Aptos" panose="020B0004020202020204" pitchFamily="34" charset="0"/>
                <a:cs typeface="Apple Color Emoji"/>
              </a:rPr>
              <a:t> </a:t>
            </a:r>
          </a:p>
          <a:p>
            <a:pPr marL="0" indent="0" algn="just">
              <a:lnSpc>
                <a:spcPct val="115000"/>
              </a:lnSpc>
              <a:spcAft>
                <a:spcPts val="800"/>
              </a:spcAft>
              <a:buNone/>
            </a:pPr>
            <a:endParaRPr lang="en-SG" sz="1400" i="1" kern="100" dirty="0">
              <a:effectLst/>
              <a:latin typeface="Tahoma" panose="020B0604030504040204" pitchFamily="34" charset="0"/>
              <a:ea typeface="Tahoma" panose="020B0604030504040204" pitchFamily="34" charset="0"/>
              <a:cs typeface="Tahoma" panose="020B0604030504040204" pitchFamily="34" charset="0"/>
            </a:endParaRPr>
          </a:p>
          <a:p>
            <a:pPr marL="0" lvl="0" indent="0">
              <a:lnSpc>
                <a:spcPct val="115000"/>
              </a:lnSpc>
              <a:spcAft>
                <a:spcPts val="800"/>
              </a:spcAft>
              <a:buNone/>
            </a:pPr>
            <a:r>
              <a:rPr lang="en-GB" sz="2100" b="1" kern="100" dirty="0">
                <a:effectLst/>
                <a:latin typeface="Tahoma" panose="020B0604030504040204" pitchFamily="34" charset="0"/>
                <a:ea typeface="Tahoma" panose="020B0604030504040204" pitchFamily="34" charset="0"/>
                <a:cs typeface="Tahoma" panose="020B0604030504040204" pitchFamily="34" charset="0"/>
              </a:rPr>
              <a:t>0.  </a:t>
            </a:r>
            <a:r>
              <a:rPr lang="en-GB" sz="2100" b="1" u="sng" kern="100" dirty="0">
                <a:effectLst/>
                <a:latin typeface="Tahoma" panose="020B0604030504040204" pitchFamily="34" charset="0"/>
                <a:ea typeface="Tahoma" panose="020B0604030504040204" pitchFamily="34" charset="0"/>
                <a:cs typeface="Tahoma" panose="020B0604030504040204" pitchFamily="34" charset="0"/>
              </a:rPr>
              <a:t>Cultural norms/non-assumptions:</a:t>
            </a:r>
            <a:r>
              <a:rPr lang="en-GB" sz="2100" kern="100" dirty="0">
                <a:effectLst/>
                <a:latin typeface="Tahoma" panose="020B0604030504040204" pitchFamily="34" charset="0"/>
                <a:ea typeface="Tahoma" panose="020B0604030504040204" pitchFamily="34" charset="0"/>
                <a:cs typeface="Tahoma" panose="020B0604030504040204" pitchFamily="34" charset="0"/>
              </a:rPr>
              <a:t> </a:t>
            </a:r>
            <a:r>
              <a:rPr lang="en-GB" sz="2100" kern="100" dirty="0" err="1">
                <a:effectLst/>
                <a:latin typeface="Tahoma" panose="020B0604030504040204" pitchFamily="34" charset="0"/>
                <a:ea typeface="Tahoma" panose="020B0604030504040204" pitchFamily="34" charset="0"/>
                <a:cs typeface="Tahoma" panose="020B0604030504040204" pitchFamily="34" charset="0"/>
              </a:rPr>
              <a:t>eg.</a:t>
            </a:r>
            <a:r>
              <a:rPr lang="en-GB" sz="2100" kern="100" dirty="0">
                <a:effectLst/>
                <a:latin typeface="Tahoma" panose="020B0604030504040204" pitchFamily="34" charset="0"/>
                <a:ea typeface="Tahoma" panose="020B0604030504040204" pitchFamily="34" charset="0"/>
                <a:cs typeface="Tahoma" panose="020B0604030504040204" pitchFamily="34" charset="0"/>
              </a:rPr>
              <a:t> school age 5?</a:t>
            </a:r>
          </a:p>
          <a:p>
            <a:pPr marL="342900" lvl="0" indent="-342900">
              <a:lnSpc>
                <a:spcPct val="115000"/>
              </a:lnSpc>
              <a:spcAft>
                <a:spcPts val="800"/>
              </a:spcAft>
              <a:buFont typeface="+mj-lt"/>
              <a:buAutoNum type="arabicPeriod"/>
            </a:pPr>
            <a:r>
              <a:rPr lang="en-GB" sz="2100" b="1" u="sng" kern="100" dirty="0">
                <a:effectLst/>
                <a:latin typeface="Tahoma" panose="020B0604030504040204" pitchFamily="34" charset="0"/>
                <a:ea typeface="Tahoma" panose="020B0604030504040204" pitchFamily="34" charset="0"/>
                <a:cs typeface="Tahoma" panose="020B0604030504040204" pitchFamily="34" charset="0"/>
              </a:rPr>
              <a:t>Core</a:t>
            </a:r>
            <a:r>
              <a:rPr lang="en-GB" sz="2100" kern="100" dirty="0">
                <a:effectLst/>
                <a:latin typeface="Tahoma" panose="020B0604030504040204" pitchFamily="34" charset="0"/>
                <a:ea typeface="Tahoma" panose="020B0604030504040204" pitchFamily="34" charset="0"/>
                <a:cs typeface="Tahoma" panose="020B0604030504040204" pitchFamily="34" charset="0"/>
              </a:rPr>
              <a:t>: Jurisdiction: residence/“domicile”/citizenship</a:t>
            </a:r>
            <a:endParaRPr lang="en-SG" sz="21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2100" kern="100" dirty="0">
                <a:effectLst/>
                <a:latin typeface="Tahoma" panose="020B0604030504040204" pitchFamily="34" charset="0"/>
                <a:ea typeface="Tahoma" panose="020B0604030504040204" pitchFamily="34" charset="0"/>
                <a:cs typeface="Tahoma" panose="020B0604030504040204" pitchFamily="34" charset="0"/>
              </a:rPr>
              <a:t>Applicable law – 2</a:t>
            </a:r>
            <a:r>
              <a:rPr lang="en-GB" sz="2100" kern="100" baseline="30000" dirty="0">
                <a:effectLst/>
                <a:latin typeface="Tahoma" panose="020B0604030504040204" pitchFamily="34" charset="0"/>
                <a:ea typeface="Tahoma" panose="020B0604030504040204" pitchFamily="34" charset="0"/>
                <a:cs typeface="Tahoma" panose="020B0604030504040204" pitchFamily="34" charset="0"/>
              </a:rPr>
              <a:t>nd</a:t>
            </a:r>
            <a:r>
              <a:rPr lang="en-GB" sz="2100" kern="100" dirty="0">
                <a:effectLst/>
                <a:latin typeface="Tahoma" panose="020B0604030504040204" pitchFamily="34" charset="0"/>
                <a:ea typeface="Tahoma" panose="020B0604030504040204" pitchFamily="34" charset="0"/>
                <a:cs typeface="Tahoma" panose="020B0604030504040204" pitchFamily="34" charset="0"/>
              </a:rPr>
              <a:t> show of hands: how many jurisdictions in audience </a:t>
            </a:r>
            <a:r>
              <a:rPr lang="en-GB" sz="2100" i="1" kern="100" dirty="0">
                <a:effectLst/>
                <a:latin typeface="Tahoma" panose="020B0604030504040204" pitchFamily="34" charset="0"/>
                <a:ea typeface="Tahoma" panose="020B0604030504040204" pitchFamily="34" charset="0"/>
                <a:cs typeface="Tahoma" panose="020B0604030504040204" pitchFamily="34" charset="0"/>
              </a:rPr>
              <a:t>do</a:t>
            </a:r>
            <a:r>
              <a:rPr lang="en-GB" sz="2100" kern="100" dirty="0">
                <a:effectLst/>
                <a:latin typeface="Tahoma" panose="020B0604030504040204" pitchFamily="34" charset="0"/>
                <a:ea typeface="Tahoma" panose="020B0604030504040204" pitchFamily="34" charset="0"/>
                <a:cs typeface="Tahoma" panose="020B0604030504040204" pitchFamily="34" charset="0"/>
              </a:rPr>
              <a:t> this?</a:t>
            </a:r>
            <a:endParaRPr lang="en-SG" sz="21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2100" kern="100" dirty="0">
                <a:effectLst/>
                <a:latin typeface="Tahoma" panose="020B0604030504040204" pitchFamily="34" charset="0"/>
                <a:ea typeface="Tahoma" panose="020B0604030504040204" pitchFamily="34" charset="0"/>
                <a:cs typeface="Tahoma" panose="020B0604030504040204" pitchFamily="34" charset="0"/>
              </a:rPr>
              <a:t>Validity of marriage - at home in Singapore/“</a:t>
            </a:r>
            <a:r>
              <a:rPr lang="en-GB" sz="2100" i="1" kern="100" dirty="0">
                <a:effectLst/>
                <a:latin typeface="Tahoma" panose="020B0604030504040204" pitchFamily="34" charset="0"/>
                <a:ea typeface="Tahoma" panose="020B0604030504040204" pitchFamily="34" charset="0"/>
                <a:cs typeface="Tahoma" panose="020B0604030504040204" pitchFamily="34" charset="0"/>
              </a:rPr>
              <a:t>lex loci </a:t>
            </a:r>
            <a:r>
              <a:rPr lang="en-GB" sz="2100" i="1" kern="100" dirty="0" err="1">
                <a:effectLst/>
                <a:latin typeface="Tahoma" panose="020B0604030504040204" pitchFamily="34" charset="0"/>
                <a:ea typeface="Tahoma" panose="020B0604030504040204" pitchFamily="34" charset="0"/>
                <a:cs typeface="Tahoma" panose="020B0604030504040204" pitchFamily="34" charset="0"/>
              </a:rPr>
              <a:t>celebrationis</a:t>
            </a:r>
            <a:r>
              <a:rPr lang="en-GB" sz="2100" i="1" kern="100" dirty="0">
                <a:effectLst/>
                <a:latin typeface="Tahoma" panose="020B0604030504040204" pitchFamily="34" charset="0"/>
                <a:ea typeface="Tahoma" panose="020B0604030504040204" pitchFamily="34" charset="0"/>
                <a:cs typeface="Tahoma" panose="020B0604030504040204" pitchFamily="34" charset="0"/>
              </a:rPr>
              <a:t>”/</a:t>
            </a:r>
            <a:r>
              <a:rPr lang="en-GB" sz="2100" kern="100" dirty="0">
                <a:effectLst/>
                <a:latin typeface="Tahoma" panose="020B0604030504040204" pitchFamily="34" charset="0"/>
                <a:ea typeface="Tahoma" panose="020B0604030504040204" pitchFamily="34" charset="0"/>
                <a:cs typeface="Tahoma" panose="020B0604030504040204" pitchFamily="34" charset="0"/>
              </a:rPr>
              <a:t>officiant</a:t>
            </a:r>
            <a:endParaRPr lang="en-SG" sz="21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rabicPeriod" startAt="2"/>
              <a:tabLst>
                <a:tab pos="457200" algn="l"/>
              </a:tabLst>
            </a:pPr>
            <a:r>
              <a:rPr lang="en-GB" sz="2100" b="1" u="sng" kern="100" dirty="0">
                <a:effectLst/>
                <a:latin typeface="Tahoma" panose="020B0604030504040204" pitchFamily="34" charset="0"/>
                <a:ea typeface="Tahoma" panose="020B0604030504040204" pitchFamily="34" charset="0"/>
                <a:cs typeface="Tahoma" panose="020B0604030504040204" pitchFamily="34" charset="0"/>
              </a:rPr>
              <a:t>Collateral</a:t>
            </a:r>
            <a:r>
              <a:rPr lang="en-GB" sz="2100" kern="100" dirty="0">
                <a:effectLst/>
                <a:latin typeface="Tahoma" panose="020B0604030504040204" pitchFamily="34" charset="0"/>
                <a:ea typeface="Tahoma" panose="020B0604030504040204" pitchFamily="34" charset="0"/>
                <a:cs typeface="Tahoma" panose="020B0604030504040204" pitchFamily="34" charset="0"/>
              </a:rPr>
              <a:t>: not child issues, except Marlene, as surrogate child, a “child” for Trust?</a:t>
            </a:r>
            <a:endParaRPr lang="en-SG" sz="2100" kern="100" dirty="0">
              <a:effectLst/>
              <a:latin typeface="Tahoma" panose="020B0604030504040204" pitchFamily="34" charset="0"/>
              <a:ea typeface="Tahoma" panose="020B0604030504040204" pitchFamily="34" charset="0"/>
              <a:cs typeface="Tahoma" panose="020B0604030504040204" pitchFamily="34" charset="0"/>
            </a:endParaRPr>
          </a:p>
          <a:p>
            <a:pPr marL="0" marR="95250" indent="0" algn="just">
              <a:spcAft>
                <a:spcPts val="1800"/>
              </a:spcAft>
              <a:buNone/>
            </a:pPr>
            <a:endParaRPr lang="en-SG" sz="14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5415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1EEBF-BC3B-938D-A7CA-35FD3E36A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AE8ED-1114-9DB8-2CE5-578927CBF693}"/>
              </a:ext>
            </a:extLst>
          </p:cNvPr>
          <p:cNvSpPr>
            <a:spLocks noGrp="1"/>
          </p:cNvSpPr>
          <p:nvPr>
            <p:ph type="title"/>
          </p:nvPr>
        </p:nvSpPr>
        <p:spPr>
          <a:xfrm>
            <a:off x="838200" y="365126"/>
            <a:ext cx="10515600" cy="718608"/>
          </a:xfrm>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List of Issues</a:t>
            </a:r>
            <a:r>
              <a:rPr lang="en-US" sz="3600" b="1" dirty="0">
                <a:latin typeface="Tahoma" panose="020B0604030504040204" pitchFamily="34" charset="0"/>
                <a:ea typeface="Tahoma" panose="020B0604030504040204" pitchFamily="34" charset="0"/>
                <a:cs typeface="Tahoma" panose="020B0604030504040204" pitchFamily="34" charset="0"/>
              </a:rPr>
              <a:t> (cont.: see </a:t>
            </a:r>
            <a:r>
              <a:rPr lang="en-US" sz="3600" b="1" dirty="0" err="1">
                <a:latin typeface="Tahoma" panose="020B0604030504040204" pitchFamily="34" charset="0"/>
                <a:ea typeface="Tahoma" panose="020B0604030504040204" pitchFamily="34" charset="0"/>
                <a:cs typeface="Tahoma" panose="020B0604030504040204" pitchFamily="34" charset="0"/>
              </a:rPr>
              <a:t>edupack</a:t>
            </a:r>
            <a:r>
              <a:rPr lang="en-US" sz="3600" b="1" dirty="0">
                <a:latin typeface="Tahoma" panose="020B0604030504040204" pitchFamily="34" charset="0"/>
                <a:ea typeface="Tahoma" panose="020B0604030504040204" pitchFamily="34" charset="0"/>
                <a:cs typeface="Tahoma" panose="020B0604030504040204" pitchFamily="34" charset="0"/>
              </a:rPr>
              <a:t> + hardcopies)  </a:t>
            </a:r>
            <a:endParaRPr lang="en-SG"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B97C48F-6442-EF92-4F1A-47B8FAAE961F}"/>
              </a:ext>
            </a:extLst>
          </p:cNvPr>
          <p:cNvSpPr>
            <a:spLocks noGrp="1"/>
          </p:cNvSpPr>
          <p:nvPr>
            <p:ph idx="1"/>
          </p:nvPr>
        </p:nvSpPr>
        <p:spPr>
          <a:xfrm>
            <a:off x="838200" y="1175658"/>
            <a:ext cx="10515600" cy="5682342"/>
          </a:xfrm>
        </p:spPr>
        <p:txBody>
          <a:bodyPr>
            <a:noAutofit/>
          </a:bodyPr>
          <a:lstStyle/>
          <a:p>
            <a:pPr marL="342900" lvl="0" indent="-342900">
              <a:lnSpc>
                <a:spcPct val="115000"/>
              </a:lnSpc>
              <a:spcAft>
                <a:spcPts val="800"/>
              </a:spcAft>
              <a:buFont typeface="+mj-lt"/>
              <a:buAutoNum type="arabicPeriod" startAt="3"/>
              <a:tabLst>
                <a:tab pos="457200" algn="l"/>
              </a:tabLst>
            </a:pPr>
            <a:r>
              <a:rPr lang="en-GB" sz="1800" b="1" u="sng" kern="100" dirty="0">
                <a:effectLst/>
                <a:latin typeface="Tahoma" panose="020B0604030504040204" pitchFamily="34" charset="0"/>
                <a:ea typeface="Tahoma" panose="020B0604030504040204" pitchFamily="34" charset="0"/>
                <a:cs typeface="Tahoma" panose="020B0604030504040204" pitchFamily="34" charset="0"/>
              </a:rPr>
              <a:t>Financial</a:t>
            </a:r>
            <a:r>
              <a:rPr lang="en-GB" sz="1800" kern="100" dirty="0">
                <a:effectLst/>
                <a:latin typeface="Tahoma" panose="020B0604030504040204" pitchFamily="34" charset="0"/>
                <a:ea typeface="Tahoma" panose="020B0604030504040204" pitchFamily="34" charset="0"/>
                <a:cs typeface="Tahoma" panose="020B0604030504040204" pitchFamily="34" charset="0"/>
              </a:rPr>
              <a:t>:</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Fault – with 3</a:t>
            </a:r>
            <a:r>
              <a:rPr lang="en-GB" sz="1800" kern="100" baseline="30000" dirty="0">
                <a:effectLst/>
                <a:latin typeface="Tahoma" panose="020B0604030504040204" pitchFamily="34" charset="0"/>
                <a:ea typeface="Tahoma" panose="020B0604030504040204" pitchFamily="34" charset="0"/>
                <a:cs typeface="Tahoma" panose="020B0604030504040204" pitchFamily="34" charset="0"/>
              </a:rPr>
              <a:t>rd</a:t>
            </a:r>
            <a:r>
              <a:rPr lang="en-GB" sz="1800" kern="100" dirty="0">
                <a:effectLst/>
                <a:latin typeface="Tahoma" panose="020B0604030504040204" pitchFamily="34" charset="0"/>
                <a:ea typeface="Tahoma" panose="020B0604030504040204" pitchFamily="34" charset="0"/>
                <a:cs typeface="Tahoma" panose="020B0604030504040204" pitchFamily="34" charset="0"/>
              </a:rPr>
              <a:t> show in relation to Domestic Violence initiatives/prognosis?</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err="1">
                <a:effectLst/>
                <a:latin typeface="Tahoma" panose="020B0604030504040204" pitchFamily="34" charset="0"/>
                <a:ea typeface="Tahoma" panose="020B0604030504040204" pitchFamily="34" charset="0"/>
                <a:cs typeface="Tahoma" panose="020B0604030504040204" pitchFamily="34" charset="0"/>
              </a:rPr>
              <a:t>b/f</a:t>
            </a:r>
            <a:r>
              <a:rPr lang="en-GB" sz="1800" kern="100" dirty="0">
                <a:effectLst/>
                <a:latin typeface="Tahoma" panose="020B0604030504040204" pitchFamily="34" charset="0"/>
                <a:ea typeface="Tahoma" panose="020B0604030504040204" pitchFamily="34" charset="0"/>
                <a:cs typeface="Tahoma" panose="020B0604030504040204" pitchFamily="34" charset="0"/>
              </a:rPr>
              <a:t> Jason: relevant to H/W maintenance-alimony/?add-back/child welfare?</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Matrimonial Property Regime/marital vs. non-marital/asset-categorisation/NEEDS?</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Resources/Trust/inheritance-right/externality/future distance + control</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Companies (Thurs) + liquidity/internal finance + value-adjusting/quasi-partnership?</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Retirement assets/pensions: pension-sharing orders/jurisdiction limits/QDRO</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The “inheritance right” in Canadian real estate?</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Retrospective recovery of dispositions pre-separation so as to increase assets now</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Maintenance-alimony/capitalisation/“clean-break” – budgets/formulae/guidelines</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0" marR="95250" indent="0" algn="just">
              <a:spcAft>
                <a:spcPts val="1800"/>
              </a:spcAft>
              <a:buNone/>
            </a:pPr>
            <a:endParaRPr lang="en-SG" sz="14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0321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D4F9-569A-E222-F813-248F0C22E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31651-39AD-7F79-EA7A-BE94DBE56E83}"/>
              </a:ext>
            </a:extLst>
          </p:cNvPr>
          <p:cNvSpPr>
            <a:spLocks noGrp="1"/>
          </p:cNvSpPr>
          <p:nvPr>
            <p:ph type="title"/>
          </p:nvPr>
        </p:nvSpPr>
        <p:spPr>
          <a:xfrm>
            <a:off x="838200" y="365126"/>
            <a:ext cx="10515600" cy="718608"/>
          </a:xfrm>
        </p:spPr>
        <p:txBody>
          <a:bodyPr>
            <a:normAutofit fontScale="90000"/>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List of Issues (cont.: see </a:t>
            </a:r>
            <a:r>
              <a:rPr lang="en-US" sz="3600" b="1" dirty="0" err="1">
                <a:latin typeface="Tahoma" panose="020B0604030504040204" pitchFamily="34" charset="0"/>
                <a:ea typeface="Tahoma" panose="020B0604030504040204" pitchFamily="34" charset="0"/>
                <a:cs typeface="Tahoma" panose="020B0604030504040204" pitchFamily="34" charset="0"/>
              </a:rPr>
              <a:t>edupack</a:t>
            </a:r>
            <a:r>
              <a:rPr lang="en-US" sz="3600" b="1" dirty="0">
                <a:latin typeface="Tahoma" panose="020B0604030504040204" pitchFamily="34" charset="0"/>
                <a:ea typeface="Tahoma" panose="020B0604030504040204" pitchFamily="34" charset="0"/>
                <a:cs typeface="Tahoma" panose="020B0604030504040204" pitchFamily="34" charset="0"/>
              </a:rPr>
              <a:t> + hardcopies)</a:t>
            </a:r>
            <a:endParaRPr lang="en-SG"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C04A2174-93F2-CEF1-C4C2-08AFF3AFC94F}"/>
              </a:ext>
            </a:extLst>
          </p:cNvPr>
          <p:cNvSpPr>
            <a:spLocks noGrp="1"/>
          </p:cNvSpPr>
          <p:nvPr>
            <p:ph idx="1"/>
          </p:nvPr>
        </p:nvSpPr>
        <p:spPr>
          <a:xfrm>
            <a:off x="838200" y="1386358"/>
            <a:ext cx="10515600" cy="5025496"/>
          </a:xfrm>
        </p:spPr>
        <p:txBody>
          <a:bodyPr>
            <a:noAutofit/>
          </a:bodyPr>
          <a:lstStyle/>
          <a:p>
            <a:pPr marL="342900" lvl="0" indent="-342900">
              <a:lnSpc>
                <a:spcPct val="115000"/>
              </a:lnSpc>
              <a:spcAft>
                <a:spcPts val="800"/>
              </a:spcAft>
              <a:buFont typeface="+mj-lt"/>
              <a:buAutoNum type="arabicPeriod" startAt="4"/>
              <a:tabLst>
                <a:tab pos="457200" algn="l"/>
              </a:tabLst>
            </a:pPr>
            <a:r>
              <a:rPr lang="en-GB" sz="1800" b="1" u="sng" kern="100" dirty="0">
                <a:effectLst/>
                <a:latin typeface="Tahoma" panose="020B0604030504040204" pitchFamily="34" charset="0"/>
                <a:ea typeface="Tahoma" panose="020B0604030504040204" pitchFamily="34" charset="0"/>
                <a:cs typeface="Tahoma" panose="020B0604030504040204" pitchFamily="34" charset="0"/>
              </a:rPr>
              <a:t>Procedural</a:t>
            </a:r>
            <a:r>
              <a:rPr lang="en-GB" sz="1800" kern="100" dirty="0">
                <a:effectLst/>
                <a:latin typeface="Tahoma" panose="020B0604030504040204" pitchFamily="34" charset="0"/>
                <a:ea typeface="Tahoma" panose="020B0604030504040204" pitchFamily="34" charset="0"/>
                <a:cs typeface="Tahoma" panose="020B0604030504040204" pitchFamily="34" charset="0"/>
              </a:rPr>
              <a:t>:</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Forum race/stay/anti-suit injunction/(interlocutory) </a:t>
            </a:r>
            <a:r>
              <a:rPr lang="en-GB" sz="1800" i="1" kern="100" dirty="0" err="1">
                <a:effectLst/>
                <a:latin typeface="Tahoma" panose="020B0604030504040204" pitchFamily="34" charset="0"/>
                <a:ea typeface="Tahoma" panose="020B0604030504040204" pitchFamily="34" charset="0"/>
                <a:cs typeface="Tahoma" panose="020B0604030504040204" pitchFamily="34" charset="0"/>
              </a:rPr>
              <a:t>Hemain</a:t>
            </a:r>
            <a:r>
              <a:rPr lang="en-GB" sz="1800" kern="100" dirty="0">
                <a:effectLst/>
                <a:latin typeface="Tahoma" panose="020B0604030504040204" pitchFamily="34" charset="0"/>
                <a:ea typeface="Tahoma" panose="020B0604030504040204" pitchFamily="34" charset="0"/>
                <a:cs typeface="Tahoma" panose="020B0604030504040204" pitchFamily="34" charset="0"/>
              </a:rPr>
              <a:t> – informal IAFL soundings</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Disclosure/duties/questions + consequences of non-disclosure/set-aside</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What can the parties do if they don’t like SJE Mr. Burns’ valuation report?</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Publicity/reporting restrictions/commercial sensitivity: 4/5/6</a:t>
            </a:r>
            <a:r>
              <a:rPr lang="en-GB" sz="1800" kern="100" baseline="30000" dirty="0">
                <a:effectLst/>
                <a:latin typeface="Tahoma" panose="020B0604030504040204" pitchFamily="34" charset="0"/>
                <a:ea typeface="Tahoma" panose="020B0604030504040204" pitchFamily="34" charset="0"/>
                <a:cs typeface="Tahoma" panose="020B0604030504040204" pitchFamily="34" charset="0"/>
              </a:rPr>
              <a:t>th</a:t>
            </a:r>
            <a:r>
              <a:rPr lang="en-GB" sz="1800" kern="100" dirty="0">
                <a:effectLst/>
                <a:latin typeface="Tahoma" panose="020B0604030504040204" pitchFamily="34" charset="0"/>
                <a:ea typeface="Tahoma" panose="020B0604030504040204" pitchFamily="34" charset="0"/>
                <a:cs typeface="Tahoma" panose="020B0604030504040204" pitchFamily="34" charset="0"/>
              </a:rPr>
              <a:t> show of hands</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rabicPeriod" startAt="5"/>
              <a:tabLst>
                <a:tab pos="457200" algn="l"/>
              </a:tabLst>
            </a:pPr>
            <a:r>
              <a:rPr lang="en-GB" sz="1800" b="1" kern="100" dirty="0">
                <a:effectLst/>
                <a:latin typeface="Tahoma" panose="020B0604030504040204" pitchFamily="34" charset="0"/>
                <a:ea typeface="Tahoma" panose="020B0604030504040204" pitchFamily="34" charset="0"/>
                <a:cs typeface="Tahoma" panose="020B0604030504040204" pitchFamily="34" charset="0"/>
              </a:rPr>
              <a:t>“</a:t>
            </a:r>
            <a:r>
              <a:rPr lang="en-GB" sz="1800" b="1" u="sng" kern="100" dirty="0">
                <a:effectLst/>
                <a:latin typeface="Tahoma" panose="020B0604030504040204" pitchFamily="34" charset="0"/>
                <a:ea typeface="Tahoma" panose="020B0604030504040204" pitchFamily="34" charset="0"/>
                <a:cs typeface="Tahoma" panose="020B0604030504040204" pitchFamily="34" charset="0"/>
              </a:rPr>
              <a:t>After-party</a:t>
            </a:r>
            <a:r>
              <a:rPr lang="en-GB" sz="1800" b="1" kern="100" dirty="0">
                <a:effectLst/>
                <a:latin typeface="Tahoma" panose="020B0604030504040204" pitchFamily="34" charset="0"/>
                <a:ea typeface="Tahoma" panose="020B0604030504040204" pitchFamily="34" charset="0"/>
                <a:cs typeface="Tahoma" panose="020B0604030504040204" pitchFamily="34" charset="0"/>
              </a:rPr>
              <a:t>”:</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“Pt III” (3), Matrimonial &amp; Family Proceedings Act 1984 after “overseas” divorce…</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In any (and every) case, ENFORCEMENT of the result(s)?</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15000"/>
              </a:lnSpc>
              <a:spcAft>
                <a:spcPts val="800"/>
              </a:spcAft>
              <a:buFont typeface="+mj-lt"/>
              <a:buAutoNum type="alphaLcPeriod"/>
              <a:tabLst>
                <a:tab pos="457200" algn="l"/>
              </a:tabLst>
            </a:pPr>
            <a:r>
              <a:rPr lang="en-GB" sz="1800" kern="100" dirty="0">
                <a:effectLst/>
                <a:latin typeface="Tahoma" panose="020B0604030504040204" pitchFamily="34" charset="0"/>
                <a:ea typeface="Tahoma" panose="020B0604030504040204" pitchFamily="34" charset="0"/>
                <a:cs typeface="Tahoma" panose="020B0604030504040204" pitchFamily="34" charset="0"/>
              </a:rPr>
              <a:t>Expert evidence of (foreign) law:</a:t>
            </a:r>
            <a:r>
              <a:rPr lang="en-GB" sz="1800" i="1" kern="100" dirty="0">
                <a:effectLst/>
                <a:latin typeface="Tahoma" panose="020B0604030504040204" pitchFamily="34" charset="0"/>
                <a:ea typeface="Tahoma" panose="020B0604030504040204" pitchFamily="34" charset="0"/>
                <a:cs typeface="Tahoma" panose="020B0604030504040204" pitchFamily="34" charset="0"/>
              </a:rPr>
              <a:t> IAFL experts</a:t>
            </a:r>
            <a:r>
              <a:rPr lang="en-GB" sz="1800" kern="100" dirty="0">
                <a:effectLst/>
                <a:latin typeface="Tahoma" panose="020B0604030504040204" pitchFamily="34" charset="0"/>
                <a:ea typeface="Tahoma" panose="020B0604030504040204" pitchFamily="34" charset="0"/>
                <a:cs typeface="Tahoma" panose="020B0604030504040204" pitchFamily="34" charset="0"/>
              </a:rPr>
              <a:t> know context + </a:t>
            </a:r>
            <a:r>
              <a:rPr lang="en-GB" sz="1800" i="1" kern="100" dirty="0">
                <a:effectLst/>
                <a:latin typeface="Tahoma" panose="020B0604030504040204" pitchFamily="34" charset="0"/>
                <a:ea typeface="Tahoma" panose="020B0604030504040204" pitchFamily="34" charset="0"/>
                <a:cs typeface="Tahoma" panose="020B0604030504040204" pitchFamily="34" charset="0"/>
              </a:rPr>
              <a:t>how</a:t>
            </a:r>
            <a:r>
              <a:rPr lang="en-GB" sz="1800" kern="100" dirty="0">
                <a:effectLst/>
                <a:latin typeface="Tahoma" panose="020B0604030504040204" pitchFamily="34" charset="0"/>
                <a:ea typeface="Tahoma" panose="020B0604030504040204" pitchFamily="34" charset="0"/>
                <a:cs typeface="Tahoma" panose="020B0604030504040204" pitchFamily="34" charset="0"/>
              </a:rPr>
              <a:t> judges </a:t>
            </a:r>
            <a:r>
              <a:rPr lang="en-GB" sz="1800" i="1" kern="100" dirty="0">
                <a:effectLst/>
                <a:latin typeface="Tahoma" panose="020B0604030504040204" pitchFamily="34" charset="0"/>
                <a:ea typeface="Tahoma" panose="020B0604030504040204" pitchFamily="34" charset="0"/>
                <a:cs typeface="Tahoma" panose="020B0604030504040204" pitchFamily="34" charset="0"/>
              </a:rPr>
              <a:t>decide</a:t>
            </a:r>
            <a:r>
              <a:rPr lang="en-GB" sz="1800" kern="100" dirty="0">
                <a:effectLst/>
                <a:latin typeface="Tahoma" panose="020B0604030504040204" pitchFamily="34" charset="0"/>
                <a:ea typeface="Tahoma" panose="020B0604030504040204" pitchFamily="34" charset="0"/>
                <a:cs typeface="Tahoma" panose="020B0604030504040204" pitchFamily="34" charset="0"/>
              </a:rPr>
              <a:t> </a:t>
            </a:r>
            <a:endParaRPr lang="en-SG" sz="1800" kern="100" dirty="0">
              <a:effectLst/>
              <a:latin typeface="Tahoma" panose="020B0604030504040204" pitchFamily="34" charset="0"/>
              <a:ea typeface="Tahoma" panose="020B0604030504040204" pitchFamily="34" charset="0"/>
              <a:cs typeface="Tahoma" panose="020B0604030504040204" pitchFamily="34" charset="0"/>
            </a:endParaRPr>
          </a:p>
          <a:p>
            <a:pPr marL="0" marR="95250" indent="0" algn="just">
              <a:spcAft>
                <a:spcPts val="1800"/>
              </a:spcAft>
              <a:buNone/>
            </a:pPr>
            <a:endParaRPr lang="en-SG" sz="1400"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00652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개체 틀 17">
            <a:extLst>
              <a:ext uri="{FF2B5EF4-FFF2-40B4-BE49-F238E27FC236}">
                <a16:creationId xmlns:a16="http://schemas.microsoft.com/office/drawing/2014/main" id="{BF34BF95-F5C0-49A8-844B-8F79C13AF8E1}"/>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harpenSoften amount="19000"/>
                    </a14:imgEffect>
                    <a14:imgEffect>
                      <a14:saturation sat="0"/>
                    </a14:imgEffect>
                    <a14:imgEffect>
                      <a14:brightnessContrast bright="-16000" contrast="11000"/>
                    </a14:imgEffect>
                  </a14:imgLayer>
                </a14:imgProps>
              </a:ext>
              <a:ext uri="{28A0092B-C50C-407E-A947-70E740481C1C}">
                <a14:useLocalDpi xmlns:a14="http://schemas.microsoft.com/office/drawing/2010/main" val="0"/>
              </a:ext>
            </a:extLst>
          </a:blip>
          <a:srcRect t="13496" r="6165" b="7331"/>
          <a:stretch/>
        </p:blipFill>
        <p:spPr>
          <a:xfrm>
            <a:off x="0" y="-7468"/>
            <a:ext cx="12192000" cy="6858000"/>
          </a:xfrm>
        </p:spPr>
      </p:pic>
      <p:sp>
        <p:nvSpPr>
          <p:cNvPr id="5" name="제목 1">
            <a:extLst>
              <a:ext uri="{FF2B5EF4-FFF2-40B4-BE49-F238E27FC236}">
                <a16:creationId xmlns:a16="http://schemas.microsoft.com/office/drawing/2014/main" id="{357187CC-18C6-4C12-B4D6-CEACBE3BDBA8}"/>
              </a:ext>
            </a:extLst>
          </p:cNvPr>
          <p:cNvSpPr txBox="1">
            <a:spLocks/>
          </p:cNvSpPr>
          <p:nvPr/>
        </p:nvSpPr>
        <p:spPr>
          <a:xfrm>
            <a:off x="1075290" y="1912650"/>
            <a:ext cx="4821340" cy="1325563"/>
          </a:xfrm>
          <a:prstGeom prst="rect">
            <a:avLst/>
          </a:prstGeom>
          <a:effectLst/>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dist"/>
            <a:r>
              <a:rPr lang="en-US" altLang="ko-KR" sz="5400">
                <a:latin typeface="Abril Fatface" panose="02000503000000020003" pitchFamily="2" charset="0"/>
              </a:rPr>
              <a:t>NEW YORK</a:t>
            </a:r>
            <a:endParaRPr lang="ko-KR" altLang="en-US" sz="5400">
              <a:latin typeface="Abril Fatface" panose="02000503000000020003" pitchFamily="2" charset="0"/>
            </a:endParaRPr>
          </a:p>
        </p:txBody>
      </p:sp>
      <p:sp>
        <p:nvSpPr>
          <p:cNvPr id="6" name="부제목 2">
            <a:extLst>
              <a:ext uri="{FF2B5EF4-FFF2-40B4-BE49-F238E27FC236}">
                <a16:creationId xmlns:a16="http://schemas.microsoft.com/office/drawing/2014/main" id="{51DD5FD3-9991-4821-BF28-5CC4825B9B09}"/>
              </a:ext>
            </a:extLst>
          </p:cNvPr>
          <p:cNvSpPr txBox="1">
            <a:spLocks/>
          </p:cNvSpPr>
          <p:nvPr/>
        </p:nvSpPr>
        <p:spPr>
          <a:xfrm>
            <a:off x="1169560" y="3203476"/>
            <a:ext cx="4738487" cy="1858722"/>
          </a:xfrm>
          <a:prstGeom prst="rect">
            <a:avLst/>
          </a:prstGeom>
          <a:effectLst/>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altLang="ko-KR" sz="1200" b="1" dirty="0">
                <a:solidFill>
                  <a:schemeClr val="tx1">
                    <a:alpha val="84000"/>
                  </a:schemeClr>
                </a:solidFill>
                <a:latin typeface="+mj-lt"/>
              </a:rPr>
              <a:t>GRETCHEN BEALL SCHUMANN</a:t>
            </a:r>
          </a:p>
          <a:p>
            <a:pPr marL="0" indent="0" algn="r">
              <a:lnSpc>
                <a:spcPct val="100000"/>
              </a:lnSpc>
              <a:buNone/>
            </a:pPr>
            <a:r>
              <a:rPr lang="en-US" altLang="ko-KR" sz="1200" b="1" dirty="0">
                <a:solidFill>
                  <a:schemeClr val="tx1">
                    <a:alpha val="84000"/>
                  </a:schemeClr>
                </a:solidFill>
                <a:latin typeface="+mj-lt"/>
              </a:rPr>
              <a:t>RABIN SCHUMANN AND PARTNERS LLP</a:t>
            </a:r>
          </a:p>
          <a:p>
            <a:pPr marL="0" indent="0" algn="r">
              <a:lnSpc>
                <a:spcPct val="100000"/>
              </a:lnSpc>
              <a:buNone/>
            </a:pPr>
            <a:r>
              <a:rPr lang="en-US" altLang="ko-KR" sz="1200" b="1" dirty="0">
                <a:solidFill>
                  <a:schemeClr val="tx1">
                    <a:alpha val="84000"/>
                  </a:schemeClr>
                </a:solidFill>
                <a:latin typeface="+mj-lt"/>
              </a:rPr>
              <a:t>11 TIMES SQUARE, 10</a:t>
            </a:r>
            <a:r>
              <a:rPr lang="en-US" altLang="ko-KR" sz="1200" b="1" baseline="30000" dirty="0">
                <a:solidFill>
                  <a:schemeClr val="tx1">
                    <a:alpha val="84000"/>
                  </a:schemeClr>
                </a:solidFill>
                <a:latin typeface="+mj-lt"/>
              </a:rPr>
              <a:t>th</a:t>
            </a:r>
            <a:r>
              <a:rPr lang="en-US" altLang="ko-KR" sz="1200" b="1" dirty="0">
                <a:solidFill>
                  <a:schemeClr val="tx1">
                    <a:alpha val="84000"/>
                  </a:schemeClr>
                </a:solidFill>
                <a:latin typeface="+mj-lt"/>
              </a:rPr>
              <a:t> FLOOR</a:t>
            </a:r>
          </a:p>
          <a:p>
            <a:pPr marL="0" indent="0" algn="r">
              <a:lnSpc>
                <a:spcPct val="100000"/>
              </a:lnSpc>
              <a:buNone/>
            </a:pPr>
            <a:r>
              <a:rPr lang="en-US" altLang="ko-KR" sz="1200" b="1" dirty="0">
                <a:solidFill>
                  <a:schemeClr val="tx1">
                    <a:alpha val="84000"/>
                  </a:schemeClr>
                </a:solidFill>
                <a:latin typeface="+mj-lt"/>
              </a:rPr>
              <a:t>NEW YORK, NEW YORK 10036</a:t>
            </a:r>
          </a:p>
          <a:p>
            <a:pPr marL="0" indent="0" algn="r">
              <a:lnSpc>
                <a:spcPct val="100000"/>
              </a:lnSpc>
              <a:buNone/>
            </a:pPr>
            <a:r>
              <a:rPr lang="en-US" altLang="ko-KR" sz="1200" b="1" dirty="0">
                <a:solidFill>
                  <a:schemeClr val="tx1">
                    <a:alpha val="84000"/>
                  </a:schemeClr>
                </a:solidFill>
                <a:latin typeface="+mj-lt"/>
              </a:rPr>
              <a:t>212.512.0814</a:t>
            </a:r>
          </a:p>
          <a:p>
            <a:pPr marL="0" indent="0" algn="r">
              <a:lnSpc>
                <a:spcPct val="100000"/>
              </a:lnSpc>
              <a:buNone/>
            </a:pPr>
            <a:r>
              <a:rPr lang="en-US" altLang="ko-KR" sz="1200" b="1" dirty="0">
                <a:solidFill>
                  <a:schemeClr val="tx1">
                    <a:alpha val="84000"/>
                  </a:schemeClr>
                </a:solidFill>
                <a:latin typeface="+mj-lt"/>
              </a:rPr>
              <a:t>GSCHUMANN@RSAPLAW.COM</a:t>
            </a:r>
          </a:p>
        </p:txBody>
      </p:sp>
      <p:cxnSp>
        <p:nvCxnSpPr>
          <p:cNvPr id="20" name="직선 연결선 19">
            <a:extLst>
              <a:ext uri="{FF2B5EF4-FFF2-40B4-BE49-F238E27FC236}">
                <a16:creationId xmlns:a16="http://schemas.microsoft.com/office/drawing/2014/main" id="{3431032C-CCA6-4D08-B70D-C67E57BB8B44}"/>
              </a:ext>
            </a:extLst>
          </p:cNvPr>
          <p:cNvCxnSpPr>
            <a:cxnSpLocks/>
          </p:cNvCxnSpPr>
          <p:nvPr/>
        </p:nvCxnSpPr>
        <p:spPr>
          <a:xfrm>
            <a:off x="6220164" y="1778618"/>
            <a:ext cx="0" cy="1458410"/>
          </a:xfrm>
          <a:prstGeom prst="line">
            <a:avLst/>
          </a:prstGeom>
          <a:ln w="28575">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3DB738B-7364-AFA8-3DDA-F56FC5F3B64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4608" y="4776951"/>
            <a:ext cx="3195894" cy="1666659"/>
          </a:xfrm>
          <a:prstGeom prst="rect">
            <a:avLst/>
          </a:prstGeom>
        </p:spPr>
      </p:pic>
    </p:spTree>
    <p:extLst>
      <p:ext uri="{BB962C8B-B14F-4D97-AF65-F5344CB8AC3E}">
        <p14:creationId xmlns:p14="http://schemas.microsoft.com/office/powerpoint/2010/main" val="1461863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평행 사변형 1">
            <a:extLst>
              <a:ext uri="{FF2B5EF4-FFF2-40B4-BE49-F238E27FC236}">
                <a16:creationId xmlns:a16="http://schemas.microsoft.com/office/drawing/2014/main" id="{B4D9E7CC-0762-4E8E-9777-FB9CD23DE934}"/>
              </a:ext>
            </a:extLst>
          </p:cNvPr>
          <p:cNvSpPr/>
          <p:nvPr/>
        </p:nvSpPr>
        <p:spPr>
          <a:xfrm>
            <a:off x="685800" y="663954"/>
            <a:ext cx="3337560" cy="396240"/>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3" name="제목 3">
            <a:extLst>
              <a:ext uri="{FF2B5EF4-FFF2-40B4-BE49-F238E27FC236}">
                <a16:creationId xmlns:a16="http://schemas.microsoft.com/office/drawing/2014/main" id="{D9ED6E90-C187-47B6-8805-A10A4F4BE242}"/>
              </a:ext>
            </a:extLst>
          </p:cNvPr>
          <p:cNvSpPr txBox="1">
            <a:spLocks/>
          </p:cNvSpPr>
          <p:nvPr/>
        </p:nvSpPr>
        <p:spPr>
          <a:xfrm>
            <a:off x="809290" y="405449"/>
            <a:ext cx="3962400" cy="654745"/>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i="1" dirty="0">
                <a:solidFill>
                  <a:schemeClr val="bg1"/>
                </a:solidFill>
                <a:latin typeface="Abril Fatface" panose="02000503000000020003" pitchFamily="2" charset="0"/>
              </a:rPr>
              <a:t>Jurisdiction</a:t>
            </a:r>
            <a:endParaRPr lang="ko-KR" altLang="en-US" sz="3600" i="1" dirty="0">
              <a:solidFill>
                <a:schemeClr val="bg1"/>
              </a:solidFill>
              <a:latin typeface="Abril Fatface" panose="02000503000000020003" pitchFamily="2" charset="0"/>
            </a:endParaRPr>
          </a:p>
        </p:txBody>
      </p:sp>
      <p:pic>
        <p:nvPicPr>
          <p:cNvPr id="6" name="그림 개체 틀 5">
            <a:extLst>
              <a:ext uri="{FF2B5EF4-FFF2-40B4-BE49-F238E27FC236}">
                <a16:creationId xmlns:a16="http://schemas.microsoft.com/office/drawing/2014/main" id="{34C1E45F-D6B0-4D8B-B6EB-C7CD7482B06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334" r="11334"/>
          <a:stretch/>
        </p:blipFill>
        <p:spPr>
          <a:xfrm>
            <a:off x="5925484" y="854076"/>
            <a:ext cx="5973946" cy="5149956"/>
          </a:xfrm>
          <a:custGeom>
            <a:avLst/>
            <a:gdLst>
              <a:gd name="connsiteX0" fmla="*/ 1714500 w 7955280"/>
              <a:gd name="connsiteY0" fmla="*/ 0 h 6857996"/>
              <a:gd name="connsiteX1" fmla="*/ 6240780 w 7955280"/>
              <a:gd name="connsiteY1" fmla="*/ 0 h 6857996"/>
              <a:gd name="connsiteX2" fmla="*/ 7955280 w 7955280"/>
              <a:gd name="connsiteY2" fmla="*/ 3428998 h 6857996"/>
              <a:gd name="connsiteX3" fmla="*/ 6240780 w 7955280"/>
              <a:gd name="connsiteY3" fmla="*/ 6857996 h 6857996"/>
              <a:gd name="connsiteX4" fmla="*/ 1714500 w 7955280"/>
              <a:gd name="connsiteY4" fmla="*/ 6857996 h 6857996"/>
              <a:gd name="connsiteX5" fmla="*/ 0 w 7955280"/>
              <a:gd name="connsiteY5" fmla="*/ 3428998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6857996">
                <a:moveTo>
                  <a:pt x="1714500" y="0"/>
                </a:moveTo>
                <a:lnTo>
                  <a:pt x="6240780" y="0"/>
                </a:lnTo>
                <a:lnTo>
                  <a:pt x="7955280" y="3428998"/>
                </a:lnTo>
                <a:lnTo>
                  <a:pt x="6240780" y="6857996"/>
                </a:lnTo>
                <a:lnTo>
                  <a:pt x="1714500" y="6857996"/>
                </a:lnTo>
                <a:lnTo>
                  <a:pt x="0" y="3428998"/>
                </a:lnTo>
                <a:close/>
              </a:path>
            </a:pathLst>
          </a:custGeom>
        </p:spPr>
      </p:pic>
      <p:sp>
        <p:nvSpPr>
          <p:cNvPr id="10" name="직사각형 9">
            <a:extLst>
              <a:ext uri="{FF2B5EF4-FFF2-40B4-BE49-F238E27FC236}">
                <a16:creationId xmlns:a16="http://schemas.microsoft.com/office/drawing/2014/main" id="{FC71D11E-0E5C-4F9C-840E-F8F032A7EA49}"/>
              </a:ext>
            </a:extLst>
          </p:cNvPr>
          <p:cNvSpPr/>
          <p:nvPr/>
        </p:nvSpPr>
        <p:spPr>
          <a:xfrm>
            <a:off x="302806" y="1646362"/>
            <a:ext cx="5438927" cy="3970318"/>
          </a:xfrm>
          <a:prstGeom prst="rect">
            <a:avLst/>
          </a:prstGeom>
        </p:spPr>
        <p:txBody>
          <a:bodyPr wrap="square">
            <a:spAutoFit/>
          </a:bodyPr>
          <a:lstStyle/>
          <a:p>
            <a:pPr algn="just"/>
            <a:r>
              <a:rPr lang="en-US" altLang="ko-KR" b="1" i="1" dirty="0">
                <a:solidFill>
                  <a:schemeClr val="bg1">
                    <a:alpha val="87000"/>
                  </a:schemeClr>
                </a:solidFill>
              </a:rPr>
              <a:t>Domestic Relations Law (NY DRL §230):</a:t>
            </a:r>
          </a:p>
          <a:p>
            <a:pPr algn="just"/>
            <a:endParaRPr lang="en-US" altLang="ko-KR" sz="1200" i="1" u="sng" dirty="0">
              <a:solidFill>
                <a:schemeClr val="bg1">
                  <a:alpha val="87000"/>
                </a:schemeClr>
              </a:solidFill>
            </a:endParaRPr>
          </a:p>
          <a:p>
            <a:pPr marL="171450" indent="-171450" algn="just">
              <a:buFont typeface="Arial" panose="020B0604020202020204" pitchFamily="34" charset="0"/>
              <a:buChar char="•"/>
            </a:pPr>
            <a:r>
              <a:rPr lang="en-US" altLang="ko-KR" sz="1400" dirty="0">
                <a:solidFill>
                  <a:schemeClr val="bg1">
                    <a:alpha val="87000"/>
                  </a:schemeClr>
                </a:solidFill>
              </a:rPr>
              <a:t>The marriage occurred in New York, one party has resided in New York continuously for at least one year immediately prior to the commencement of the action and that party remains a resident as of commencement.</a:t>
            </a:r>
          </a:p>
          <a:p>
            <a:pPr algn="just"/>
            <a:endParaRPr lang="en-US" altLang="ko-KR" sz="1400" dirty="0">
              <a:solidFill>
                <a:schemeClr val="bg1">
                  <a:alpha val="87000"/>
                </a:schemeClr>
              </a:solidFill>
            </a:endParaRPr>
          </a:p>
          <a:p>
            <a:pPr marL="171450" indent="-171450" algn="just">
              <a:buFont typeface="Arial" panose="020B0604020202020204" pitchFamily="34" charset="0"/>
              <a:buChar char="•"/>
            </a:pPr>
            <a:r>
              <a:rPr lang="en-US" altLang="ko-KR" sz="1400" dirty="0">
                <a:solidFill>
                  <a:schemeClr val="bg1">
                    <a:alpha val="87000"/>
                  </a:schemeClr>
                </a:solidFill>
              </a:rPr>
              <a:t>The parties have resided in New York as spouses and one party has resided in New York continuously for at least one year immediately prior to commencement.</a:t>
            </a:r>
          </a:p>
          <a:p>
            <a:pPr algn="just"/>
            <a:endParaRPr lang="en-US" altLang="ko-KR" sz="1400" dirty="0">
              <a:solidFill>
                <a:schemeClr val="bg1">
                  <a:alpha val="87000"/>
                </a:schemeClr>
              </a:solidFill>
            </a:endParaRPr>
          </a:p>
          <a:p>
            <a:pPr marL="171450" indent="-171450" algn="just">
              <a:buFont typeface="Arial" panose="020B0604020202020204" pitchFamily="34" charset="0"/>
              <a:buChar char="•"/>
            </a:pPr>
            <a:r>
              <a:rPr lang="en-US" altLang="ko-KR" sz="1400" dirty="0">
                <a:solidFill>
                  <a:schemeClr val="bg1">
                    <a:alpha val="87000"/>
                  </a:schemeClr>
                </a:solidFill>
              </a:rPr>
              <a:t>The cause of action has arisen in New York and both parties are residents at commencement, or one party has resided in New York continuously for at least one year immediately prior to commencement. </a:t>
            </a:r>
          </a:p>
          <a:p>
            <a:pPr algn="just"/>
            <a:endParaRPr lang="en-US" altLang="ko-KR" sz="1400" dirty="0">
              <a:solidFill>
                <a:schemeClr val="bg1">
                  <a:alpha val="87000"/>
                </a:schemeClr>
              </a:solidFill>
            </a:endParaRPr>
          </a:p>
          <a:p>
            <a:pPr marL="171450" indent="-171450" algn="just">
              <a:buFont typeface="Arial" panose="020B0604020202020204" pitchFamily="34" charset="0"/>
              <a:buChar char="•"/>
            </a:pPr>
            <a:r>
              <a:rPr lang="en-US" altLang="ko-KR" sz="1400" dirty="0">
                <a:solidFill>
                  <a:schemeClr val="bg1">
                    <a:alpha val="87000"/>
                  </a:schemeClr>
                </a:solidFill>
              </a:rPr>
              <a:t>Either party has resided in New York for a continuous period of two years prior to commencement.</a:t>
            </a:r>
          </a:p>
          <a:p>
            <a:pPr algn="just"/>
            <a:endParaRPr lang="en-US" altLang="ko-KR" sz="1200" dirty="0">
              <a:solidFill>
                <a:schemeClr val="bg1">
                  <a:alpha val="87000"/>
                </a:schemeClr>
              </a:solidFill>
            </a:endParaRPr>
          </a:p>
        </p:txBody>
      </p:sp>
    </p:spTree>
    <p:extLst>
      <p:ext uri="{BB962C8B-B14F-4D97-AF65-F5344CB8AC3E}">
        <p14:creationId xmlns:p14="http://schemas.microsoft.com/office/powerpoint/2010/main" val="2283659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그림 개체 틀 17">
            <a:extLst>
              <a:ext uri="{FF2B5EF4-FFF2-40B4-BE49-F238E27FC236}">
                <a16:creationId xmlns:a16="http://schemas.microsoft.com/office/drawing/2014/main" id="{6A121E96-7735-4696-B763-1F6F049B7C3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898" r="6898"/>
          <a:stretch>
            <a:fillRect/>
          </a:stretch>
        </p:blipFill>
        <p:spPr>
          <a:xfrm>
            <a:off x="-2153029" y="0"/>
            <a:ext cx="8138160" cy="6858000"/>
          </a:xfrm>
          <a:custGeom>
            <a:avLst/>
            <a:gdLst>
              <a:gd name="connsiteX0" fmla="*/ 7108438 w 8843058"/>
              <a:gd name="connsiteY0" fmla="*/ 0 h 6858000"/>
              <a:gd name="connsiteX1" fmla="*/ 8843058 w 8843058"/>
              <a:gd name="connsiteY1" fmla="*/ 0 h 6858000"/>
              <a:gd name="connsiteX2" fmla="*/ 7221020 w 8843058"/>
              <a:gd name="connsiteY2" fmla="*/ 6858000 h 6858000"/>
              <a:gd name="connsiteX3" fmla="*/ 5486400 w 8843058"/>
              <a:gd name="connsiteY3" fmla="*/ 6858000 h 6858000"/>
              <a:gd name="connsiteX4" fmla="*/ 5279638 w 8843058"/>
              <a:gd name="connsiteY4" fmla="*/ 0 h 6858000"/>
              <a:gd name="connsiteX5" fmla="*/ 7014258 w 8843058"/>
              <a:gd name="connsiteY5" fmla="*/ 0 h 6858000"/>
              <a:gd name="connsiteX6" fmla="*/ 5392220 w 8843058"/>
              <a:gd name="connsiteY6" fmla="*/ 6858000 h 6858000"/>
              <a:gd name="connsiteX7" fmla="*/ 3657600 w 8843058"/>
              <a:gd name="connsiteY7" fmla="*/ 6858000 h 6858000"/>
              <a:gd name="connsiteX8" fmla="*/ 3450838 w 8843058"/>
              <a:gd name="connsiteY8" fmla="*/ 0 h 6858000"/>
              <a:gd name="connsiteX9" fmla="*/ 5185458 w 8843058"/>
              <a:gd name="connsiteY9" fmla="*/ 0 h 6858000"/>
              <a:gd name="connsiteX10" fmla="*/ 3563420 w 8843058"/>
              <a:gd name="connsiteY10" fmla="*/ 6858000 h 6858000"/>
              <a:gd name="connsiteX11" fmla="*/ 1828800 w 8843058"/>
              <a:gd name="connsiteY11" fmla="*/ 6858000 h 6858000"/>
              <a:gd name="connsiteX12" fmla="*/ 1622038 w 8843058"/>
              <a:gd name="connsiteY12" fmla="*/ 0 h 6858000"/>
              <a:gd name="connsiteX13" fmla="*/ 3356658 w 8843058"/>
              <a:gd name="connsiteY13" fmla="*/ 0 h 6858000"/>
              <a:gd name="connsiteX14" fmla="*/ 1734620 w 8843058"/>
              <a:gd name="connsiteY14" fmla="*/ 6858000 h 6858000"/>
              <a:gd name="connsiteX15" fmla="*/ 0 w 8843058"/>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43058" h="6858000">
                <a:moveTo>
                  <a:pt x="7108438" y="0"/>
                </a:moveTo>
                <a:lnTo>
                  <a:pt x="8843058" y="0"/>
                </a:lnTo>
                <a:lnTo>
                  <a:pt x="7221020" y="6858000"/>
                </a:lnTo>
                <a:lnTo>
                  <a:pt x="5486400" y="6858000"/>
                </a:lnTo>
                <a:close/>
                <a:moveTo>
                  <a:pt x="5279638" y="0"/>
                </a:moveTo>
                <a:lnTo>
                  <a:pt x="7014258" y="0"/>
                </a:lnTo>
                <a:lnTo>
                  <a:pt x="5392220" y="6858000"/>
                </a:lnTo>
                <a:lnTo>
                  <a:pt x="3657600" y="6858000"/>
                </a:lnTo>
                <a:close/>
                <a:moveTo>
                  <a:pt x="3450838" y="0"/>
                </a:moveTo>
                <a:lnTo>
                  <a:pt x="5185458" y="0"/>
                </a:lnTo>
                <a:lnTo>
                  <a:pt x="3563420" y="6858000"/>
                </a:lnTo>
                <a:lnTo>
                  <a:pt x="1828800" y="6858000"/>
                </a:lnTo>
                <a:close/>
                <a:moveTo>
                  <a:pt x="1622038" y="0"/>
                </a:moveTo>
                <a:lnTo>
                  <a:pt x="3356658" y="0"/>
                </a:lnTo>
                <a:lnTo>
                  <a:pt x="1734620" y="6858000"/>
                </a:lnTo>
                <a:lnTo>
                  <a:pt x="0" y="6858000"/>
                </a:lnTo>
                <a:close/>
              </a:path>
            </a:pathLst>
          </a:custGeom>
        </p:spPr>
      </p:pic>
      <p:sp>
        <p:nvSpPr>
          <p:cNvPr id="4" name="평행 사변형 1">
            <a:extLst>
              <a:ext uri="{FF2B5EF4-FFF2-40B4-BE49-F238E27FC236}">
                <a16:creationId xmlns:a16="http://schemas.microsoft.com/office/drawing/2014/main" id="{6879289E-3A48-69E9-8643-C65BA5D7450C}"/>
              </a:ext>
            </a:extLst>
          </p:cNvPr>
          <p:cNvSpPr/>
          <p:nvPr/>
        </p:nvSpPr>
        <p:spPr>
          <a:xfrm>
            <a:off x="7011290" y="1206012"/>
            <a:ext cx="4765040" cy="367234"/>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5" name="제목 3">
            <a:extLst>
              <a:ext uri="{FF2B5EF4-FFF2-40B4-BE49-F238E27FC236}">
                <a16:creationId xmlns:a16="http://schemas.microsoft.com/office/drawing/2014/main" id="{03D6660A-3B92-6919-5707-D883C9379367}"/>
              </a:ext>
            </a:extLst>
          </p:cNvPr>
          <p:cNvSpPr txBox="1">
            <a:spLocks/>
          </p:cNvSpPr>
          <p:nvPr/>
        </p:nvSpPr>
        <p:spPr>
          <a:xfrm>
            <a:off x="7122159" y="973527"/>
            <a:ext cx="4765040" cy="654745"/>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200" i="1" dirty="0">
                <a:solidFill>
                  <a:schemeClr val="bg1"/>
                </a:solidFill>
                <a:latin typeface="Abril Fatface" panose="02000503000000020003" pitchFamily="2" charset="0"/>
              </a:rPr>
              <a:t>Definition of Residence</a:t>
            </a:r>
            <a:endParaRPr lang="ko-KR" altLang="en-US" sz="3200" i="1" dirty="0">
              <a:solidFill>
                <a:schemeClr val="bg1"/>
              </a:solidFill>
              <a:latin typeface="Abril Fatface" panose="02000503000000020003" pitchFamily="2" charset="0"/>
            </a:endParaRPr>
          </a:p>
        </p:txBody>
      </p:sp>
      <p:sp>
        <p:nvSpPr>
          <p:cNvPr id="3" name="TextBox 2">
            <a:extLst>
              <a:ext uri="{FF2B5EF4-FFF2-40B4-BE49-F238E27FC236}">
                <a16:creationId xmlns:a16="http://schemas.microsoft.com/office/drawing/2014/main" id="{7496EAED-48D1-EB81-ACB9-E20E9DCE0270}"/>
              </a:ext>
            </a:extLst>
          </p:cNvPr>
          <p:cNvSpPr txBox="1"/>
          <p:nvPr/>
        </p:nvSpPr>
        <p:spPr>
          <a:xfrm>
            <a:off x="5796951" y="2284536"/>
            <a:ext cx="6231649" cy="1323439"/>
          </a:xfrm>
          <a:prstGeom prst="rect">
            <a:avLst/>
          </a:prstGeom>
          <a:noFill/>
        </p:spPr>
        <p:txBody>
          <a:bodyPr wrap="square" rtlCol="0">
            <a:spAutoFit/>
          </a:bodyPr>
          <a:lstStyle/>
          <a:p>
            <a:pPr algn="just"/>
            <a:r>
              <a:rPr lang="en-US" sz="1600" dirty="0">
                <a:solidFill>
                  <a:schemeClr val="bg1"/>
                </a:solidFill>
              </a:rPr>
              <a:t>In </a:t>
            </a:r>
            <a:r>
              <a:rPr lang="en-US" sz="1600" i="1" dirty="0" err="1">
                <a:solidFill>
                  <a:schemeClr val="bg1"/>
                </a:solidFill>
              </a:rPr>
              <a:t>Yaniveth</a:t>
            </a:r>
            <a:r>
              <a:rPr lang="en-US" sz="1600" i="1" dirty="0">
                <a:solidFill>
                  <a:schemeClr val="bg1"/>
                </a:solidFill>
              </a:rPr>
              <a:t> R. v. LTD Realty Co</a:t>
            </a:r>
            <a:r>
              <a:rPr lang="en-US" sz="1600" dirty="0">
                <a:solidFill>
                  <a:schemeClr val="bg1"/>
                </a:solidFill>
              </a:rPr>
              <a:t>., 27 N.Y.3d 186 (2016), the New York Court of Appeals concluded that a child who did not live in the subject apartment but spent approximately 50 hours per week there with a caregiver did not “reside” or establish a “residence” in the apartment. In doing so, the Court of Appeals held:</a:t>
            </a:r>
          </a:p>
        </p:txBody>
      </p:sp>
      <p:sp>
        <p:nvSpPr>
          <p:cNvPr id="2" name="TextBox 1">
            <a:extLst>
              <a:ext uri="{FF2B5EF4-FFF2-40B4-BE49-F238E27FC236}">
                <a16:creationId xmlns:a16="http://schemas.microsoft.com/office/drawing/2014/main" id="{F1EC124B-7544-D2EF-099F-C5A782755676}"/>
              </a:ext>
            </a:extLst>
          </p:cNvPr>
          <p:cNvSpPr txBox="1"/>
          <p:nvPr/>
        </p:nvSpPr>
        <p:spPr>
          <a:xfrm>
            <a:off x="5141343" y="4098421"/>
            <a:ext cx="6887258" cy="2062103"/>
          </a:xfrm>
          <a:prstGeom prst="rect">
            <a:avLst/>
          </a:prstGeom>
          <a:noFill/>
        </p:spPr>
        <p:txBody>
          <a:bodyPr wrap="square" rtlCol="0">
            <a:spAutoFit/>
          </a:bodyPr>
          <a:lstStyle/>
          <a:p>
            <a:pPr algn="just"/>
            <a:r>
              <a:rPr lang="en-US" sz="1600" dirty="0">
                <a:solidFill>
                  <a:schemeClr val="bg1"/>
                </a:solidFill>
              </a:rPr>
              <a:t> “…residence means living in a particular locality, even if a person does not intend to make that place a fixed and permanent home, i.e., a domicile…[A] person's residence entails something more than temporary or physical presence, with some degree of permanence and [an] intention to remain. Thus, [a]</a:t>
            </a:r>
            <a:r>
              <a:rPr lang="en-US" sz="1600" dirty="0" err="1">
                <a:solidFill>
                  <a:schemeClr val="bg1"/>
                </a:solidFill>
              </a:rPr>
              <a:t>lthough</a:t>
            </a:r>
            <a:r>
              <a:rPr lang="en-US" sz="1600" dirty="0">
                <a:solidFill>
                  <a:schemeClr val="bg1"/>
                </a:solidFill>
              </a:rPr>
              <a:t> it is true that a person may have more than one residence... to consider a place as such, he [or she] must stay there for some length of time and have the bona fide intent to retain the place as a residence with at least some degree of permanency.”</a:t>
            </a:r>
            <a:endParaRPr lang="en-US" sz="1600" dirty="0"/>
          </a:p>
        </p:txBody>
      </p:sp>
    </p:spTree>
    <p:extLst>
      <p:ext uri="{BB962C8B-B14F-4D97-AF65-F5344CB8AC3E}">
        <p14:creationId xmlns:p14="http://schemas.microsoft.com/office/powerpoint/2010/main" val="1944931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평행 사변형 1">
            <a:extLst>
              <a:ext uri="{FF2B5EF4-FFF2-40B4-BE49-F238E27FC236}">
                <a16:creationId xmlns:a16="http://schemas.microsoft.com/office/drawing/2014/main" id="{B0A359C8-3537-3C18-5049-66F84F04F753}"/>
              </a:ext>
            </a:extLst>
          </p:cNvPr>
          <p:cNvSpPr/>
          <p:nvPr/>
        </p:nvSpPr>
        <p:spPr>
          <a:xfrm>
            <a:off x="443060" y="663954"/>
            <a:ext cx="4204354" cy="396240"/>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pic>
        <p:nvPicPr>
          <p:cNvPr id="6" name="그림 개체 틀 5">
            <a:extLst>
              <a:ext uri="{FF2B5EF4-FFF2-40B4-BE49-F238E27FC236}">
                <a16:creationId xmlns:a16="http://schemas.microsoft.com/office/drawing/2014/main" id="{01769765-C276-4898-AFB8-6E03366D70C6}"/>
              </a:ext>
            </a:extLst>
          </p:cNvPr>
          <p:cNvPicPr>
            <a:picLocks noGrp="1" noChangeAspect="1"/>
          </p:cNvPicPr>
          <p:nvPr>
            <p:ph type="pic" sz="quarter" idx="13"/>
          </p:nvPr>
        </p:nvPicPr>
        <p:blipFill>
          <a:blip r:embed="rId2">
            <a:alphaModFix amt="70000"/>
            <a:extLst>
              <a:ext uri="{BEBA8EAE-BF5A-486C-A8C5-ECC9F3942E4B}">
                <a14:imgProps xmlns:a14="http://schemas.microsoft.com/office/drawing/2010/main">
                  <a14:imgLayer r:embed="rId3">
                    <a14:imgEffect>
                      <a14:brightnessContrast bright="-45000" contrast="-20000"/>
                    </a14:imgEffect>
                  </a14:imgLayer>
                </a14:imgProps>
              </a:ext>
              <a:ext uri="{28A0092B-C50C-407E-A947-70E740481C1C}">
                <a14:useLocalDpi xmlns:a14="http://schemas.microsoft.com/office/drawing/2010/main" val="0"/>
              </a:ext>
            </a:extLst>
          </a:blip>
          <a:srcRect t="7812" b="7812"/>
          <a:stretch>
            <a:fillRect/>
          </a:stretch>
        </p:blipFill>
        <p:spPr>
          <a:xfrm>
            <a:off x="0" y="5586"/>
            <a:ext cx="12192000" cy="6858000"/>
          </a:xfrm>
        </p:spPr>
      </p:pic>
      <p:sp>
        <p:nvSpPr>
          <p:cNvPr id="7" name="제목 3">
            <a:extLst>
              <a:ext uri="{FF2B5EF4-FFF2-40B4-BE49-F238E27FC236}">
                <a16:creationId xmlns:a16="http://schemas.microsoft.com/office/drawing/2014/main" id="{E96CCBA3-C9D4-4BE6-B40F-5F0434E949EA}"/>
              </a:ext>
            </a:extLst>
          </p:cNvPr>
          <p:cNvSpPr txBox="1">
            <a:spLocks/>
          </p:cNvSpPr>
          <p:nvPr/>
        </p:nvSpPr>
        <p:spPr>
          <a:xfrm>
            <a:off x="556396" y="438336"/>
            <a:ext cx="4480559" cy="1506309"/>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200" i="1" dirty="0">
                <a:solidFill>
                  <a:schemeClr val="bg1"/>
                </a:solidFill>
                <a:latin typeface="Abril Fatface" panose="02000503000000020003" pitchFamily="2" charset="0"/>
              </a:rPr>
              <a:t>Grounds for Divorce</a:t>
            </a:r>
            <a:endParaRPr lang="ko-KR" altLang="en-US" sz="3200" i="1" dirty="0">
              <a:solidFill>
                <a:schemeClr val="bg1"/>
              </a:solidFill>
              <a:latin typeface="Abril Fatface" panose="02000503000000020003" pitchFamily="2" charset="0"/>
            </a:endParaRPr>
          </a:p>
        </p:txBody>
      </p:sp>
      <p:sp>
        <p:nvSpPr>
          <p:cNvPr id="9" name="직사각형 8">
            <a:extLst>
              <a:ext uri="{FF2B5EF4-FFF2-40B4-BE49-F238E27FC236}">
                <a16:creationId xmlns:a16="http://schemas.microsoft.com/office/drawing/2014/main" id="{74AA09F0-5E58-41FD-A438-D3D739106AA1}"/>
              </a:ext>
            </a:extLst>
          </p:cNvPr>
          <p:cNvSpPr/>
          <p:nvPr/>
        </p:nvSpPr>
        <p:spPr>
          <a:xfrm>
            <a:off x="1574491" y="1287698"/>
            <a:ext cx="9662261" cy="4216539"/>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10" name="직사각형 9">
            <a:extLst>
              <a:ext uri="{FF2B5EF4-FFF2-40B4-BE49-F238E27FC236}">
                <a16:creationId xmlns:a16="http://schemas.microsoft.com/office/drawing/2014/main" id="{F17DAF8F-C648-4E8C-B152-DEF7052EF23D}"/>
              </a:ext>
            </a:extLst>
          </p:cNvPr>
          <p:cNvSpPr/>
          <p:nvPr/>
        </p:nvSpPr>
        <p:spPr>
          <a:xfrm>
            <a:off x="1811651" y="1434963"/>
            <a:ext cx="9189432" cy="3785652"/>
          </a:xfrm>
          <a:prstGeom prst="rect">
            <a:avLst/>
          </a:prstGeom>
        </p:spPr>
        <p:txBody>
          <a:bodyPr wrap="square">
            <a:spAutoFit/>
          </a:bodyPr>
          <a:lstStyle/>
          <a:p>
            <a:pPr algn="just"/>
            <a:r>
              <a:rPr lang="en-US" altLang="ko-KR" sz="1600" b="1" i="1">
                <a:solidFill>
                  <a:schemeClr val="bg1"/>
                </a:solidFill>
              </a:rPr>
              <a:t>Grounds for Divorce (NY DRL §170(1 )-(7):</a:t>
            </a:r>
          </a:p>
          <a:p>
            <a:pPr algn="just"/>
            <a:endParaRPr lang="en-US" altLang="ko-KR" sz="1400" i="1">
              <a:solidFill>
                <a:schemeClr val="bg1"/>
              </a:solidFill>
            </a:endParaRPr>
          </a:p>
          <a:p>
            <a:pPr marL="171450" indent="-171450" algn="just">
              <a:buFont typeface="Arial" panose="020B0604020202020204" pitchFamily="34" charset="0"/>
              <a:buChar char="•"/>
            </a:pPr>
            <a:r>
              <a:rPr lang="en-US" altLang="ko-KR" sz="1400">
                <a:solidFill>
                  <a:schemeClr val="bg1"/>
                </a:solidFill>
              </a:rPr>
              <a:t>Cruel and inhuman treatment (the conduct of the defendant must endanger the physical or mental well-being of the plaintiff as to render it unsafe or improper for the plaintiff to cohabit with the defendant)</a:t>
            </a:r>
          </a:p>
          <a:p>
            <a:pPr marL="171450" indent="-171450" algn="just">
              <a:buFont typeface="Arial" panose="020B0604020202020204" pitchFamily="34" charset="0"/>
              <a:buChar char="•"/>
            </a:pPr>
            <a:endParaRPr lang="en-US" altLang="ko-KR" sz="1400">
              <a:solidFill>
                <a:schemeClr val="bg1"/>
              </a:solidFill>
            </a:endParaRPr>
          </a:p>
          <a:p>
            <a:pPr marL="171450" indent="-171450" algn="just">
              <a:buFont typeface="Arial" panose="020B0604020202020204" pitchFamily="34" charset="0"/>
              <a:buChar char="•"/>
            </a:pPr>
            <a:r>
              <a:rPr lang="en-US" altLang="ko-KR" sz="1400">
                <a:solidFill>
                  <a:schemeClr val="bg1"/>
                </a:solidFill>
              </a:rPr>
              <a:t>Abandonment (actual or constructive, for a period of one or more years)</a:t>
            </a:r>
          </a:p>
          <a:p>
            <a:pPr marL="171450" indent="-171450" algn="just">
              <a:buFont typeface="Arial" panose="020B0604020202020204" pitchFamily="34" charset="0"/>
              <a:buChar char="•"/>
            </a:pPr>
            <a:endParaRPr lang="en-US" altLang="ko-KR" sz="1400">
              <a:solidFill>
                <a:schemeClr val="bg1"/>
              </a:solidFill>
            </a:endParaRPr>
          </a:p>
          <a:p>
            <a:pPr marL="171450" indent="-171450" algn="just">
              <a:buFont typeface="Arial" panose="020B0604020202020204" pitchFamily="34" charset="0"/>
              <a:buChar char="•"/>
            </a:pPr>
            <a:r>
              <a:rPr lang="en-US" altLang="ko-KR" sz="1400">
                <a:solidFill>
                  <a:schemeClr val="bg1"/>
                </a:solidFill>
              </a:rPr>
              <a:t>Imprisonment (defendant incarcerated for three or more consecutive years after the marriage)</a:t>
            </a:r>
          </a:p>
          <a:p>
            <a:pPr algn="just"/>
            <a:endParaRPr lang="en-US" altLang="ko-KR" sz="1400">
              <a:solidFill>
                <a:schemeClr val="bg1"/>
              </a:solidFill>
            </a:endParaRPr>
          </a:p>
          <a:p>
            <a:pPr marL="171450" indent="-171450" algn="just">
              <a:buFont typeface="Arial" panose="020B0604020202020204" pitchFamily="34" charset="0"/>
              <a:buChar char="•"/>
            </a:pPr>
            <a:r>
              <a:rPr lang="en-US" altLang="ko-KR" sz="1400">
                <a:solidFill>
                  <a:schemeClr val="bg1"/>
                </a:solidFill>
              </a:rPr>
              <a:t>Adultery</a:t>
            </a:r>
          </a:p>
          <a:p>
            <a:pPr algn="just"/>
            <a:endParaRPr lang="en-US" altLang="ko-KR" sz="1400">
              <a:solidFill>
                <a:schemeClr val="bg1"/>
              </a:solidFill>
            </a:endParaRPr>
          </a:p>
          <a:p>
            <a:pPr marL="171450" indent="-171450" algn="just">
              <a:buFont typeface="Arial" panose="020B0604020202020204" pitchFamily="34" charset="0"/>
              <a:buChar char="•"/>
            </a:pPr>
            <a:r>
              <a:rPr lang="en-US" altLang="ko-KR" sz="1400">
                <a:solidFill>
                  <a:schemeClr val="bg1"/>
                </a:solidFill>
              </a:rPr>
              <a:t>Living separate and apart for one or more years pursuant to a written separation agreement that was subscribed by the parties and acknowledged or proved in the form required for a deed to be recorded or pursuant to a decree/judgment of separation; the plaintiff must have substantially performed all the terms and conditions of the agreement or decree/judgment</a:t>
            </a:r>
          </a:p>
          <a:p>
            <a:pPr marL="171450" indent="-171450" algn="just">
              <a:buFont typeface="Arial" panose="020B0604020202020204" pitchFamily="34" charset="0"/>
              <a:buChar char="•"/>
            </a:pPr>
            <a:endParaRPr lang="en-US" altLang="ko-KR" sz="1400">
              <a:solidFill>
                <a:schemeClr val="bg1"/>
              </a:solidFill>
            </a:endParaRPr>
          </a:p>
          <a:p>
            <a:pPr marL="171450" indent="-171450" algn="just">
              <a:buFont typeface="Arial" panose="020B0604020202020204" pitchFamily="34" charset="0"/>
              <a:buChar char="•"/>
            </a:pPr>
            <a:r>
              <a:rPr lang="en-US" altLang="ko-KR" sz="1400">
                <a:solidFill>
                  <a:schemeClr val="bg1"/>
                </a:solidFill>
              </a:rPr>
              <a:t>Irretrievable breakdown of the marriage for a period of at least six months, provided that one party states so under oath </a:t>
            </a:r>
          </a:p>
        </p:txBody>
      </p:sp>
    </p:spTree>
    <p:extLst>
      <p:ext uri="{BB962C8B-B14F-4D97-AF65-F5344CB8AC3E}">
        <p14:creationId xmlns:p14="http://schemas.microsoft.com/office/powerpoint/2010/main" val="415547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8876D9-6E67-5E6F-382D-0D91A7A8F302}"/>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DA6FF1F7-DA7C-0CAF-0DB4-3F39EE00F360}"/>
              </a:ext>
            </a:extLst>
          </p:cNvPr>
          <p:cNvSpPr>
            <a:spLocks noGrp="1"/>
          </p:cNvSpPr>
          <p:nvPr>
            <p:ph type="title"/>
          </p:nvPr>
        </p:nvSpPr>
        <p:spPr>
          <a:xfrm>
            <a:off x="935293" y="223568"/>
            <a:ext cx="10321413" cy="764892"/>
          </a:xfrm>
        </p:spPr>
        <p:txBody>
          <a:bodyPr>
            <a:normAutofit/>
          </a:bodyPr>
          <a:lstStyle/>
          <a:p>
            <a:pPr marL="342900" indent="-342900" algn="ctr">
              <a:buFont typeface="+mj-lt"/>
              <a:buAutoNum type="arabicPeriod"/>
            </a:pPr>
            <a:r>
              <a:rPr lang="en-GB" sz="2400" b="1" kern="100" cap="small"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Habitual residence </a:t>
            </a:r>
            <a:endParaRPr lang="fr-FR" sz="2400" cap="small" dirty="0">
              <a:solidFill>
                <a:schemeClr val="bg1"/>
              </a:solidFill>
            </a:endParaRPr>
          </a:p>
        </p:txBody>
      </p:sp>
      <p:sp>
        <p:nvSpPr>
          <p:cNvPr id="3" name="Espace réservé du contenu 2">
            <a:extLst>
              <a:ext uri="{FF2B5EF4-FFF2-40B4-BE49-F238E27FC236}">
                <a16:creationId xmlns:a16="http://schemas.microsoft.com/office/drawing/2014/main" id="{DA84B3D4-BF94-EEE6-4418-A3FA897B36C2}"/>
              </a:ext>
            </a:extLst>
          </p:cNvPr>
          <p:cNvSpPr>
            <a:spLocks noGrp="1"/>
          </p:cNvSpPr>
          <p:nvPr>
            <p:ph idx="1"/>
          </p:nvPr>
        </p:nvSpPr>
        <p:spPr>
          <a:xfrm>
            <a:off x="727969" y="1630132"/>
            <a:ext cx="10625830" cy="3234831"/>
          </a:xfrm>
        </p:spPr>
        <p:txBody>
          <a:bodyPr>
            <a:noAutofit/>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Same words and similar concepts</a:t>
            </a:r>
            <a:r>
              <a:rPr lang="en-GB" sz="1800" kern="100" dirty="0">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but different approaches.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0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US : differentiate Hague cases (where habitual residence is at issue) </a:t>
            </a:r>
            <a:r>
              <a:rPr lang="en-GB" sz="2400" kern="100" dirty="0">
                <a:latin typeface="Aptos" panose="020B0004020202020204" pitchFamily="34" charset="0"/>
                <a:ea typeface="Aptos" panose="020B0004020202020204" pitchFamily="34" charset="0"/>
                <a:cs typeface="Times New Roman" panose="02020603050405020304" pitchFamily="18" charset="0"/>
              </a:rPr>
              <a:t>≠</a:t>
            </a:r>
            <a:r>
              <a:rPr lang="en-GB" sz="1800" kern="100" dirty="0">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non-Hague cases (where habitual residence is not used or considered).</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EU and Canada : habitual residence is always a concern </a:t>
            </a:r>
            <a:r>
              <a:rPr lang="en-GB" sz="1800" kern="100" dirty="0">
                <a:latin typeface="Aptos" panose="020B0004020202020204" pitchFamily="34" charset="0"/>
                <a:ea typeface="Aptos" panose="020B0004020202020204" pitchFamily="34" charset="0"/>
                <a:cs typeface="Times New Roman" panose="02020603050405020304" pitchFamily="18" charset="0"/>
              </a:rPr>
              <a:t>+ 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n most cases habitual residence = the grounds of jurisdiction.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3216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tall building with a spire with Empire State Building in the background&#10;&#10;Description automatically generated">
            <a:extLst>
              <a:ext uri="{FF2B5EF4-FFF2-40B4-BE49-F238E27FC236}">
                <a16:creationId xmlns:a16="http://schemas.microsoft.com/office/drawing/2014/main" id="{8D5F7C8C-F40C-2C9E-F36E-AE81EA26775F}"/>
              </a:ext>
            </a:extLst>
          </p:cNvPr>
          <p:cNvPicPr>
            <a:picLocks noChangeAspect="1"/>
          </p:cNvPicPr>
          <p:nvPr/>
        </p:nvPicPr>
        <p:blipFill>
          <a:blip r:embed="rId2">
            <a:extLst>
              <a:ext uri="{28A0092B-C50C-407E-A947-70E740481C1C}">
                <a14:useLocalDpi xmlns:a14="http://schemas.microsoft.com/office/drawing/2010/main" val="0"/>
              </a:ext>
            </a:extLst>
          </a:blip>
          <a:srcRect l="24683" r="19344"/>
          <a:stretch/>
        </p:blipFill>
        <p:spPr>
          <a:xfrm>
            <a:off x="-38912" y="0"/>
            <a:ext cx="2316157" cy="6858000"/>
          </a:xfrm>
          <a:prstGeom prst="rect">
            <a:avLst/>
          </a:prstGeom>
        </p:spPr>
      </p:pic>
      <p:sp>
        <p:nvSpPr>
          <p:cNvPr id="3" name="평행 사변형 2">
            <a:extLst>
              <a:ext uri="{FF2B5EF4-FFF2-40B4-BE49-F238E27FC236}">
                <a16:creationId xmlns:a16="http://schemas.microsoft.com/office/drawing/2014/main" id="{21A302EE-3E8B-44F3-899A-2AC321348676}"/>
              </a:ext>
            </a:extLst>
          </p:cNvPr>
          <p:cNvSpPr/>
          <p:nvPr/>
        </p:nvSpPr>
        <p:spPr>
          <a:xfrm>
            <a:off x="6434667" y="368322"/>
            <a:ext cx="3115733" cy="396240"/>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4" name="평행 사변형 3">
            <a:extLst>
              <a:ext uri="{FF2B5EF4-FFF2-40B4-BE49-F238E27FC236}">
                <a16:creationId xmlns:a16="http://schemas.microsoft.com/office/drawing/2014/main" id="{CE3144B9-3AB3-4EC2-9BBB-05D373552224}"/>
              </a:ext>
            </a:extLst>
          </p:cNvPr>
          <p:cNvSpPr/>
          <p:nvPr/>
        </p:nvSpPr>
        <p:spPr>
          <a:xfrm>
            <a:off x="7751675" y="991093"/>
            <a:ext cx="3712191" cy="396240"/>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5" name="제목 3">
            <a:extLst>
              <a:ext uri="{FF2B5EF4-FFF2-40B4-BE49-F238E27FC236}">
                <a16:creationId xmlns:a16="http://schemas.microsoft.com/office/drawing/2014/main" id="{E501C392-46EC-40F1-97DD-781DF89EBCB5}"/>
              </a:ext>
            </a:extLst>
          </p:cNvPr>
          <p:cNvSpPr txBox="1">
            <a:spLocks/>
          </p:cNvSpPr>
          <p:nvPr/>
        </p:nvSpPr>
        <p:spPr>
          <a:xfrm>
            <a:off x="6975716" y="116130"/>
            <a:ext cx="4299750" cy="1237336"/>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i="1" dirty="0">
                <a:solidFill>
                  <a:schemeClr val="bg1"/>
                </a:solidFill>
                <a:latin typeface="Abril Fatface" panose="02000503000000020003" pitchFamily="2" charset="0"/>
              </a:rPr>
              <a:t>  Equitable</a:t>
            </a:r>
          </a:p>
          <a:p>
            <a:endParaRPr lang="en-US" altLang="ko-KR" sz="800" i="1" dirty="0">
              <a:solidFill>
                <a:schemeClr val="bg1"/>
              </a:solidFill>
              <a:latin typeface="Abril Fatface" panose="02000503000000020003" pitchFamily="2" charset="0"/>
            </a:endParaRPr>
          </a:p>
          <a:p>
            <a:r>
              <a:rPr lang="en-US" altLang="ko-KR" sz="3600" i="1" dirty="0">
                <a:solidFill>
                  <a:schemeClr val="bg1"/>
                </a:solidFill>
                <a:latin typeface="Abril Fatface" panose="02000503000000020003" pitchFamily="2" charset="0"/>
              </a:rPr>
              <a:t>	Distribution</a:t>
            </a:r>
            <a:endParaRPr lang="ko-KR" altLang="en-US" sz="3600" i="1" dirty="0">
              <a:solidFill>
                <a:schemeClr val="bg1"/>
              </a:solidFill>
              <a:latin typeface="Abril Fatface" panose="02000503000000020003" pitchFamily="2" charset="0"/>
            </a:endParaRPr>
          </a:p>
        </p:txBody>
      </p:sp>
      <p:sp>
        <p:nvSpPr>
          <p:cNvPr id="6" name="직사각형 5">
            <a:extLst>
              <a:ext uri="{FF2B5EF4-FFF2-40B4-BE49-F238E27FC236}">
                <a16:creationId xmlns:a16="http://schemas.microsoft.com/office/drawing/2014/main" id="{358A5333-ED51-441B-8DCA-C419D60E14F1}"/>
              </a:ext>
            </a:extLst>
          </p:cNvPr>
          <p:cNvSpPr/>
          <p:nvPr/>
        </p:nvSpPr>
        <p:spPr>
          <a:xfrm>
            <a:off x="2461098" y="1506673"/>
            <a:ext cx="9635717" cy="5293757"/>
          </a:xfrm>
          <a:prstGeom prst="rect">
            <a:avLst/>
          </a:prstGeom>
        </p:spPr>
        <p:txBody>
          <a:bodyPr wrap="square">
            <a:spAutoFit/>
          </a:bodyPr>
          <a:lstStyle/>
          <a:p>
            <a:pPr algn="just"/>
            <a:r>
              <a:rPr lang="en-US" altLang="ko-KR" b="1" i="1" dirty="0">
                <a:solidFill>
                  <a:schemeClr val="bg1">
                    <a:alpha val="87000"/>
                  </a:schemeClr>
                </a:solidFill>
              </a:rPr>
              <a:t>New York law applies the principles of Equitable Distribution, considering 16 factors:</a:t>
            </a:r>
          </a:p>
          <a:p>
            <a:pPr algn="just"/>
            <a:endParaRPr lang="en-US" altLang="ko-KR" sz="500" i="1" u="sng" dirty="0">
              <a:solidFill>
                <a:schemeClr val="bg1">
                  <a:alpha val="87000"/>
                </a:schemeClr>
              </a:solidFill>
            </a:endParaRPr>
          </a:p>
          <a:p>
            <a:pPr marL="171450" indent="-171450" algn="just">
              <a:buFont typeface="Arial" panose="020B0604020202020204" pitchFamily="34" charset="0"/>
              <a:buChar char="•"/>
            </a:pPr>
            <a:r>
              <a:rPr lang="en-US" altLang="ko-KR" sz="1400" dirty="0">
                <a:solidFill>
                  <a:schemeClr val="bg1">
                    <a:alpha val="87000"/>
                  </a:schemeClr>
                </a:solidFill>
              </a:rPr>
              <a:t>the income and property at the time of marriage, and at the time of the commencement of the action;</a:t>
            </a:r>
          </a:p>
          <a:p>
            <a:pPr marL="171450" indent="-171450" algn="just">
              <a:buFont typeface="Arial" panose="020B0604020202020204" pitchFamily="34" charset="0"/>
              <a:buChar char="•"/>
            </a:pPr>
            <a:r>
              <a:rPr lang="en-US" altLang="ko-KR" sz="1400" dirty="0">
                <a:solidFill>
                  <a:schemeClr val="bg1">
                    <a:alpha val="87000"/>
                  </a:schemeClr>
                </a:solidFill>
              </a:rPr>
              <a:t>the duration of the parties' marriage and the age and health of both parties;</a:t>
            </a:r>
          </a:p>
          <a:p>
            <a:pPr marL="171450" indent="-171450" algn="just">
              <a:buFont typeface="Arial" panose="020B0604020202020204" pitchFamily="34" charset="0"/>
              <a:buChar char="•"/>
            </a:pPr>
            <a:r>
              <a:rPr lang="en-US" altLang="ko-KR" sz="1400" dirty="0">
                <a:solidFill>
                  <a:schemeClr val="bg1">
                    <a:alpha val="87000"/>
                  </a:schemeClr>
                </a:solidFill>
              </a:rPr>
              <a:t>the need of a custodial parent to occupy or own the marital residence and to use or own its household effects;</a:t>
            </a:r>
          </a:p>
          <a:p>
            <a:pPr marL="171450" indent="-171450" algn="just">
              <a:buFont typeface="Arial" panose="020B0604020202020204" pitchFamily="34" charset="0"/>
              <a:buChar char="•"/>
            </a:pPr>
            <a:r>
              <a:rPr lang="en-US" altLang="ko-KR" sz="1400" dirty="0">
                <a:solidFill>
                  <a:schemeClr val="bg1">
                    <a:alpha val="87000"/>
                  </a:schemeClr>
                </a:solidFill>
              </a:rPr>
              <a:t>the loss of inheritance and pension rights upon dissolution of the marriage as of the date of dissolution;</a:t>
            </a:r>
          </a:p>
          <a:p>
            <a:pPr marL="171450" indent="-171450" algn="just">
              <a:buFont typeface="Arial" panose="020B0604020202020204" pitchFamily="34" charset="0"/>
              <a:buChar char="•"/>
            </a:pPr>
            <a:r>
              <a:rPr lang="en-US" altLang="ko-KR" sz="1400" dirty="0">
                <a:solidFill>
                  <a:schemeClr val="bg1">
                    <a:alpha val="87000"/>
                  </a:schemeClr>
                </a:solidFill>
              </a:rPr>
              <a:t>the loss of health insurance benefits upon dissolution of the marriage;</a:t>
            </a:r>
          </a:p>
          <a:p>
            <a:pPr marL="171450" indent="-171450" algn="just">
              <a:buFont typeface="Arial" panose="020B0604020202020204" pitchFamily="34" charset="0"/>
              <a:buChar char="•"/>
            </a:pPr>
            <a:r>
              <a:rPr lang="en-US" altLang="ko-KR" sz="1400" dirty="0">
                <a:solidFill>
                  <a:schemeClr val="bg1">
                    <a:alpha val="87000"/>
                  </a:schemeClr>
                </a:solidFill>
              </a:rPr>
              <a:t>any award of maintenance under subdivision 6 of DRL § 236(B) of the DRL;</a:t>
            </a:r>
          </a:p>
          <a:p>
            <a:pPr marL="171450" indent="-171450" algn="just">
              <a:buFont typeface="Arial" panose="020B0604020202020204" pitchFamily="34" charset="0"/>
              <a:buChar char="•"/>
            </a:pPr>
            <a:r>
              <a:rPr lang="en-US" altLang="ko-KR" sz="1400" dirty="0">
                <a:solidFill>
                  <a:schemeClr val="bg1">
                    <a:alpha val="87000"/>
                  </a:schemeClr>
                </a:solidFill>
              </a:rPr>
              <a:t>any equitable claim to, interest in, or direct or indirect contribution made to the acquisition of such marital property by the party not having title, including joint efforts or expenditures and contributions and services as a spouse, parent, wager earner and homemaker, and to the career potential of the other party;</a:t>
            </a:r>
          </a:p>
          <a:p>
            <a:pPr marL="171450" indent="-171450" algn="just">
              <a:buFont typeface="Arial" panose="020B0604020202020204" pitchFamily="34" charset="0"/>
              <a:buChar char="•"/>
            </a:pPr>
            <a:r>
              <a:rPr lang="en-US" altLang="ko-KR" sz="1400" dirty="0">
                <a:solidFill>
                  <a:schemeClr val="bg1">
                    <a:alpha val="87000"/>
                  </a:schemeClr>
                </a:solidFill>
              </a:rPr>
              <a:t>the liquid or non-liquid character of all marital property;</a:t>
            </a:r>
          </a:p>
          <a:p>
            <a:pPr marL="171450" indent="-171450" algn="just">
              <a:buFont typeface="Arial" panose="020B0604020202020204" pitchFamily="34" charset="0"/>
              <a:buChar char="•"/>
            </a:pPr>
            <a:r>
              <a:rPr lang="en-US" altLang="ko-KR" sz="1400" dirty="0">
                <a:solidFill>
                  <a:schemeClr val="bg1">
                    <a:alpha val="87000"/>
                  </a:schemeClr>
                </a:solidFill>
              </a:rPr>
              <a:t>the probable future financial circumstances of each party;</a:t>
            </a:r>
          </a:p>
          <a:p>
            <a:pPr marL="171450" indent="-171450" algn="just">
              <a:buFont typeface="Arial" panose="020B0604020202020204" pitchFamily="34" charset="0"/>
              <a:buChar char="•"/>
            </a:pPr>
            <a:r>
              <a:rPr lang="en-US" altLang="ko-KR" sz="1400" b="1" i="1" dirty="0">
                <a:solidFill>
                  <a:schemeClr val="bg1">
                    <a:alpha val="87000"/>
                  </a:schemeClr>
                </a:solidFill>
              </a:rPr>
              <a:t>the impossibility or difficulty of evaluating any component asset or any interest in a business, corporation or profession, and the economic desirability of retaining such asset or interest intact and free from any claim or interference by the other party;</a:t>
            </a:r>
          </a:p>
          <a:p>
            <a:pPr marL="171450" indent="-171450" algn="just">
              <a:buFont typeface="Arial" panose="020B0604020202020204" pitchFamily="34" charset="0"/>
              <a:buChar char="•"/>
            </a:pPr>
            <a:r>
              <a:rPr lang="en-US" altLang="ko-KR" sz="1400" dirty="0">
                <a:solidFill>
                  <a:schemeClr val="bg1">
                    <a:alpha val="87000"/>
                  </a:schemeClr>
                </a:solidFill>
              </a:rPr>
              <a:t>the tax consequences to each party;</a:t>
            </a:r>
          </a:p>
          <a:p>
            <a:pPr marL="171450" indent="-171450" algn="just">
              <a:buFont typeface="Arial" panose="020B0604020202020204" pitchFamily="34" charset="0"/>
              <a:buChar char="•"/>
            </a:pPr>
            <a:r>
              <a:rPr lang="en-US" altLang="ko-KR" sz="1400" b="1" i="1" dirty="0">
                <a:solidFill>
                  <a:schemeClr val="bg1">
                    <a:alpha val="87000"/>
                  </a:schemeClr>
                </a:solidFill>
              </a:rPr>
              <a:t>the wasteful dissipation of assets by either spouse;</a:t>
            </a:r>
          </a:p>
          <a:p>
            <a:pPr marL="171450" indent="-171450" algn="just">
              <a:buFont typeface="Arial" panose="020B0604020202020204" pitchFamily="34" charset="0"/>
              <a:buChar char="•"/>
            </a:pPr>
            <a:r>
              <a:rPr lang="en-US" altLang="ko-KR" sz="1400" b="1" i="1" dirty="0">
                <a:solidFill>
                  <a:schemeClr val="bg1">
                    <a:alpha val="87000"/>
                  </a:schemeClr>
                </a:solidFill>
              </a:rPr>
              <a:t>any transfer or encumbrance made in contemplation of a matrimonial action without fair consideration;</a:t>
            </a:r>
          </a:p>
          <a:p>
            <a:pPr marL="171450" indent="-171450" algn="just">
              <a:buFont typeface="Arial" panose="020B0604020202020204" pitchFamily="34" charset="0"/>
              <a:buChar char="•"/>
            </a:pPr>
            <a:r>
              <a:rPr lang="en-US" altLang="ko-KR" sz="1400" b="1" i="1" dirty="0">
                <a:solidFill>
                  <a:schemeClr val="bg1">
                    <a:alpha val="87000"/>
                  </a:schemeClr>
                </a:solidFill>
              </a:rPr>
              <a:t>whether either party has committed an act or acts of domestic violence against the other party and the nature, extent, duration and impact of such act or acts;</a:t>
            </a:r>
          </a:p>
          <a:p>
            <a:pPr marL="171450" indent="-171450" algn="just">
              <a:buFont typeface="Arial" panose="020B0604020202020204" pitchFamily="34" charset="0"/>
              <a:buChar char="•"/>
            </a:pPr>
            <a:r>
              <a:rPr lang="en-US" altLang="ko-KR" sz="1400" dirty="0">
                <a:solidFill>
                  <a:schemeClr val="bg1">
                    <a:alpha val="87000"/>
                  </a:schemeClr>
                </a:solidFill>
              </a:rPr>
              <a:t>in awarding the possession of a companion animal, the court shall consider the best interest of such animal. "Companion animal", as used in this subparagraph, shall have the same meaning as in subdivision 5 of Section 350 of the Agriculture and Markets Law; and</a:t>
            </a:r>
            <a:endParaRPr lang="en-US" altLang="ko-KR" sz="1400" b="1" i="1" dirty="0">
              <a:solidFill>
                <a:schemeClr val="bg1">
                  <a:alpha val="87000"/>
                </a:schemeClr>
              </a:solidFill>
            </a:endParaRPr>
          </a:p>
          <a:p>
            <a:pPr marL="171450" indent="-171450" algn="just">
              <a:buFont typeface="Arial" panose="020B0604020202020204" pitchFamily="34" charset="0"/>
              <a:buChar char="•"/>
            </a:pPr>
            <a:r>
              <a:rPr lang="en-US" altLang="ko-KR" sz="1400" b="1" i="1" dirty="0">
                <a:solidFill>
                  <a:schemeClr val="bg1">
                    <a:alpha val="87000"/>
                  </a:schemeClr>
                </a:solidFill>
              </a:rPr>
              <a:t>any other factor which the court expressly finds to be just and proper.</a:t>
            </a:r>
          </a:p>
        </p:txBody>
      </p:sp>
    </p:spTree>
    <p:extLst>
      <p:ext uri="{BB962C8B-B14F-4D97-AF65-F5344CB8AC3E}">
        <p14:creationId xmlns:p14="http://schemas.microsoft.com/office/powerpoint/2010/main" val="4023397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평행 사변형 1">
            <a:extLst>
              <a:ext uri="{FF2B5EF4-FFF2-40B4-BE49-F238E27FC236}">
                <a16:creationId xmlns:a16="http://schemas.microsoft.com/office/drawing/2014/main" id="{1C8C7775-01CA-C6D4-E943-3C97A6255DB5}"/>
              </a:ext>
            </a:extLst>
          </p:cNvPr>
          <p:cNvSpPr/>
          <p:nvPr/>
        </p:nvSpPr>
        <p:spPr>
          <a:xfrm>
            <a:off x="90450" y="821798"/>
            <a:ext cx="8007175" cy="367234"/>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2" name="Title 1">
            <a:extLst>
              <a:ext uri="{FF2B5EF4-FFF2-40B4-BE49-F238E27FC236}">
                <a16:creationId xmlns:a16="http://schemas.microsoft.com/office/drawing/2014/main" id="{3768C9F1-838F-BF02-B103-22D9FE3B0213}"/>
              </a:ext>
            </a:extLst>
          </p:cNvPr>
          <p:cNvSpPr>
            <a:spLocks noGrp="1"/>
          </p:cNvSpPr>
          <p:nvPr>
            <p:ph type="title"/>
          </p:nvPr>
        </p:nvSpPr>
        <p:spPr>
          <a:xfrm>
            <a:off x="242169" y="386045"/>
            <a:ext cx="7703736" cy="933408"/>
          </a:xfrm>
        </p:spPr>
        <p:txBody>
          <a:bodyPr>
            <a:normAutofit/>
          </a:bodyPr>
          <a:lstStyle/>
          <a:p>
            <a:r>
              <a:rPr lang="en-US" sz="3600" i="1" dirty="0">
                <a:solidFill>
                  <a:schemeClr val="bg1"/>
                </a:solidFill>
                <a:latin typeface="Abril Fatface" panose="02000503000000020003" pitchFamily="2" charset="0"/>
              </a:rPr>
              <a:t>Impact of Fault &amp; Other Misconduct</a:t>
            </a:r>
          </a:p>
        </p:txBody>
      </p:sp>
      <p:pic>
        <p:nvPicPr>
          <p:cNvPr id="4" name="Picture 4" descr="Chrysler Building at Night - Holden Luntz Gallery">
            <a:extLst>
              <a:ext uri="{FF2B5EF4-FFF2-40B4-BE49-F238E27FC236}">
                <a16:creationId xmlns:a16="http://schemas.microsoft.com/office/drawing/2014/main" id="{753E9183-A1E3-D71A-A66B-54313D2C4D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05" r="7527"/>
          <a:stretch/>
        </p:blipFill>
        <p:spPr bwMode="auto">
          <a:xfrm>
            <a:off x="8226458" y="0"/>
            <a:ext cx="3962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FF047-B568-9204-A0D8-572E4C45ADBC}"/>
              </a:ext>
            </a:extLst>
          </p:cNvPr>
          <p:cNvSpPr txBox="1"/>
          <p:nvPr/>
        </p:nvSpPr>
        <p:spPr>
          <a:xfrm>
            <a:off x="469110" y="1475274"/>
            <a:ext cx="7330696" cy="5062924"/>
          </a:xfrm>
          <a:prstGeom prst="rect">
            <a:avLst/>
          </a:prstGeom>
          <a:noFill/>
        </p:spPr>
        <p:txBody>
          <a:bodyPr wrap="square" rtlCol="0">
            <a:spAutoFit/>
          </a:bodyPr>
          <a:lstStyle/>
          <a:p>
            <a:pPr algn="just"/>
            <a:r>
              <a:rPr lang="en-US" sz="1400" b="1" i="1" dirty="0">
                <a:solidFill>
                  <a:schemeClr val="bg1"/>
                </a:solidFill>
              </a:rPr>
              <a:t>Mohamed v. </a:t>
            </a:r>
            <a:r>
              <a:rPr lang="en-US" sz="1400" b="1" i="1" dirty="0" err="1">
                <a:solidFill>
                  <a:schemeClr val="bg1"/>
                </a:solidFill>
              </a:rPr>
              <a:t>Abuhamra</a:t>
            </a:r>
            <a:r>
              <a:rPr lang="en-US" sz="1400" b="1" i="1" dirty="0">
                <a:solidFill>
                  <a:schemeClr val="bg1"/>
                </a:solidFill>
              </a:rPr>
              <a:t>, 222 A.D.3d 1344 (4th Dept. 2023)</a:t>
            </a:r>
            <a:r>
              <a:rPr lang="en-US" sz="1400" b="1" dirty="0">
                <a:solidFill>
                  <a:schemeClr val="bg1"/>
                </a:solidFill>
              </a:rPr>
              <a:t>:</a:t>
            </a:r>
          </a:p>
          <a:p>
            <a:pPr algn="just"/>
            <a:endParaRPr lang="en-US" sz="500" dirty="0">
              <a:solidFill>
                <a:schemeClr val="bg1"/>
              </a:solidFill>
            </a:endParaRPr>
          </a:p>
          <a:p>
            <a:pPr algn="just"/>
            <a:r>
              <a:rPr lang="en-US" sz="1200" dirty="0">
                <a:solidFill>
                  <a:schemeClr val="bg1"/>
                </a:solidFill>
              </a:rPr>
              <a:t>The Appellate Division affirmed the trial court’s award of 100% of the remaining marital assets to the Wife, finding that the Husband engaged in egregious fault by hiding bank accounts, transferring assets, and emptying safe deposit boxes, and that he “schemed with his brother and a friend to under report [the] Husband’s financial status and income.”</a:t>
            </a:r>
          </a:p>
          <a:p>
            <a:pPr algn="just"/>
            <a:endParaRPr lang="en-US" sz="1200" dirty="0">
              <a:solidFill>
                <a:schemeClr val="bg1"/>
              </a:solidFill>
            </a:endParaRPr>
          </a:p>
          <a:p>
            <a:pPr algn="just"/>
            <a:r>
              <a:rPr lang="en-US" sz="1400" b="1" i="1" dirty="0" err="1">
                <a:solidFill>
                  <a:schemeClr val="bg1"/>
                </a:solidFill>
              </a:rPr>
              <a:t>J.N</a:t>
            </a:r>
            <a:r>
              <a:rPr lang="en-US" sz="1400" b="1" i="1" dirty="0">
                <a:solidFill>
                  <a:schemeClr val="bg1"/>
                </a:solidFill>
              </a:rPr>
              <a:t>. v. T.N., 77 Misc.3d 894 (Sup. Ct., NY Co. 2022)</a:t>
            </a:r>
            <a:r>
              <a:rPr lang="en-US" sz="1400" b="1" dirty="0">
                <a:solidFill>
                  <a:schemeClr val="bg1"/>
                </a:solidFill>
              </a:rPr>
              <a:t>:</a:t>
            </a:r>
          </a:p>
          <a:p>
            <a:pPr algn="just"/>
            <a:endParaRPr lang="en-US" sz="500" dirty="0">
              <a:solidFill>
                <a:schemeClr val="bg1"/>
              </a:solidFill>
            </a:endParaRPr>
          </a:p>
          <a:p>
            <a:pPr algn="just"/>
            <a:r>
              <a:rPr lang="en-US" sz="1200" dirty="0">
                <a:solidFill>
                  <a:schemeClr val="bg1"/>
                </a:solidFill>
              </a:rPr>
              <a:t>The trial court granted the Wife 85% of the marital assets in view of the Husband’s domestic violence and other acts of pre- and pending-litigation misconduct, including the Husband’s attempts to harm the Wife’s career and finances.</a:t>
            </a:r>
          </a:p>
          <a:p>
            <a:pPr algn="just"/>
            <a:endParaRPr lang="en-US" sz="1200" dirty="0">
              <a:solidFill>
                <a:schemeClr val="bg1"/>
              </a:solidFill>
            </a:endParaRPr>
          </a:p>
          <a:p>
            <a:pPr algn="just"/>
            <a:r>
              <a:rPr lang="en-US" sz="1400" b="1" i="1" dirty="0">
                <a:solidFill>
                  <a:schemeClr val="bg1"/>
                </a:solidFill>
              </a:rPr>
              <a:t>Linda G. v. James G., 156 A.D.3d 25 (1st Dept. 2017)</a:t>
            </a:r>
            <a:r>
              <a:rPr lang="en-US" sz="1400" b="1" dirty="0">
                <a:solidFill>
                  <a:schemeClr val="bg1"/>
                </a:solidFill>
              </a:rPr>
              <a:t>:</a:t>
            </a:r>
          </a:p>
          <a:p>
            <a:pPr algn="just"/>
            <a:endParaRPr lang="en-US" sz="500" i="1" dirty="0">
              <a:solidFill>
                <a:schemeClr val="bg1"/>
              </a:solidFill>
            </a:endParaRPr>
          </a:p>
          <a:p>
            <a:pPr algn="just"/>
            <a:r>
              <a:rPr lang="en-US" sz="1200" dirty="0">
                <a:solidFill>
                  <a:schemeClr val="bg1"/>
                </a:solidFill>
              </a:rPr>
              <a:t>The Appellate Division, First Department, modified the trial court’s award of 75% of the marital residence to the Wife to 60%, but affirmed an unequal distribution where the Husband engaged in insider trading that resulted in a criminal trial and his incarceration, thus impacting the family’s well-being.</a:t>
            </a:r>
          </a:p>
          <a:p>
            <a:pPr algn="just"/>
            <a:endParaRPr lang="en-US" sz="1200" dirty="0">
              <a:solidFill>
                <a:schemeClr val="bg1"/>
              </a:solidFill>
            </a:endParaRPr>
          </a:p>
          <a:p>
            <a:pPr algn="just"/>
            <a:r>
              <a:rPr lang="en-US" sz="1400" b="1" i="1" dirty="0" err="1">
                <a:solidFill>
                  <a:schemeClr val="bg1"/>
                </a:solidFill>
              </a:rPr>
              <a:t>Conceicao</a:t>
            </a:r>
            <a:r>
              <a:rPr lang="en-US" sz="1400" b="1" i="1" dirty="0">
                <a:solidFill>
                  <a:schemeClr val="bg1"/>
                </a:solidFill>
              </a:rPr>
              <a:t> v. </a:t>
            </a:r>
            <a:r>
              <a:rPr lang="en-US" sz="1400" b="1" i="1" dirty="0" err="1">
                <a:solidFill>
                  <a:schemeClr val="bg1"/>
                </a:solidFill>
              </a:rPr>
              <a:t>Conceicao</a:t>
            </a:r>
            <a:r>
              <a:rPr lang="en-US" sz="1400" b="1" i="1" dirty="0">
                <a:solidFill>
                  <a:schemeClr val="bg1"/>
                </a:solidFill>
              </a:rPr>
              <a:t>, 203 A.D.2d 877 (3rd Dept. 1994):</a:t>
            </a:r>
          </a:p>
          <a:p>
            <a:pPr algn="just"/>
            <a:endParaRPr lang="en-US" sz="500" i="1" dirty="0">
              <a:solidFill>
                <a:schemeClr val="bg1"/>
              </a:solidFill>
            </a:endParaRPr>
          </a:p>
          <a:p>
            <a:pPr algn="just"/>
            <a:r>
              <a:rPr lang="en-US" sz="1200" dirty="0">
                <a:solidFill>
                  <a:schemeClr val="bg1"/>
                </a:solidFill>
              </a:rPr>
              <a:t>The Appellate Division, Third Department, affirmed the trial court’s determination that the Husband had engaged in misconduct warranting a 30/70 asset split, in consideration of his “tangled financial records, his gambling activities,  his attempted secretion of monies and his evasiveness”.</a:t>
            </a:r>
          </a:p>
          <a:p>
            <a:pPr algn="just"/>
            <a:endParaRPr lang="en-US" sz="1200" dirty="0">
              <a:solidFill>
                <a:schemeClr val="bg1"/>
              </a:solidFill>
            </a:endParaRPr>
          </a:p>
          <a:p>
            <a:pPr algn="just"/>
            <a:r>
              <a:rPr lang="en-US" sz="1400" b="1" i="1" dirty="0">
                <a:solidFill>
                  <a:schemeClr val="bg1"/>
                </a:solidFill>
              </a:rPr>
              <a:t>G.M. v. M.M., 50 Misc.3d 956 (Sup. Ct., Westchester Co. 2015)</a:t>
            </a:r>
            <a:r>
              <a:rPr lang="en-US" sz="1400" b="1" dirty="0">
                <a:solidFill>
                  <a:schemeClr val="bg1"/>
                </a:solidFill>
              </a:rPr>
              <a:t>:</a:t>
            </a:r>
          </a:p>
          <a:p>
            <a:pPr algn="just"/>
            <a:endParaRPr lang="en-US" sz="500" dirty="0">
              <a:solidFill>
                <a:schemeClr val="bg1"/>
              </a:solidFill>
            </a:endParaRPr>
          </a:p>
          <a:p>
            <a:pPr algn="just"/>
            <a:r>
              <a:rPr lang="en-US" sz="1200" dirty="0">
                <a:solidFill>
                  <a:schemeClr val="bg1"/>
                </a:solidFill>
              </a:rPr>
              <a:t>The trial court determined that the Wife was entitled to 100% of the equity in the marital residence as a result of the Husband’s use of marital funds to support a second family.</a:t>
            </a:r>
          </a:p>
        </p:txBody>
      </p:sp>
    </p:spTree>
    <p:extLst>
      <p:ext uri="{BB962C8B-B14F-4D97-AF65-F5344CB8AC3E}">
        <p14:creationId xmlns:p14="http://schemas.microsoft.com/office/powerpoint/2010/main" val="2277024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평행 사변형 1">
            <a:extLst>
              <a:ext uri="{FF2B5EF4-FFF2-40B4-BE49-F238E27FC236}">
                <a16:creationId xmlns:a16="http://schemas.microsoft.com/office/drawing/2014/main" id="{6861082A-16EE-674C-0457-56CCBFCE636F}"/>
              </a:ext>
            </a:extLst>
          </p:cNvPr>
          <p:cNvSpPr/>
          <p:nvPr/>
        </p:nvSpPr>
        <p:spPr>
          <a:xfrm>
            <a:off x="8154185" y="2233565"/>
            <a:ext cx="3394348" cy="367234"/>
          </a:xfrm>
          <a:prstGeom prst="parallelogram">
            <a:avLst/>
          </a:prstGeom>
          <a:solidFill>
            <a:srgbClr val="F3C70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E5211F"/>
              </a:solidFill>
            </a:endParaRPr>
          </a:p>
        </p:txBody>
      </p:sp>
      <p:sp>
        <p:nvSpPr>
          <p:cNvPr id="2" name="Title 1">
            <a:extLst>
              <a:ext uri="{FF2B5EF4-FFF2-40B4-BE49-F238E27FC236}">
                <a16:creationId xmlns:a16="http://schemas.microsoft.com/office/drawing/2014/main" id="{EF409DF3-2932-9CF6-5468-02298C123A2C}"/>
              </a:ext>
            </a:extLst>
          </p:cNvPr>
          <p:cNvSpPr>
            <a:spLocks noGrp="1"/>
          </p:cNvSpPr>
          <p:nvPr>
            <p:ph type="title"/>
          </p:nvPr>
        </p:nvSpPr>
        <p:spPr>
          <a:xfrm>
            <a:off x="8305803" y="1531202"/>
            <a:ext cx="3962400" cy="1506309"/>
          </a:xfrm>
        </p:spPr>
        <p:txBody>
          <a:bodyPr>
            <a:normAutofit/>
          </a:bodyPr>
          <a:lstStyle/>
          <a:p>
            <a:r>
              <a:rPr lang="en-US" i="1" dirty="0">
                <a:solidFill>
                  <a:schemeClr val="bg1"/>
                </a:solidFill>
                <a:latin typeface="Abril Fatface" panose="02000503000000020003" pitchFamily="2" charset="0"/>
              </a:rPr>
              <a:t>Remedies</a:t>
            </a:r>
          </a:p>
        </p:txBody>
      </p:sp>
      <p:pic>
        <p:nvPicPr>
          <p:cNvPr id="45" name="그림 개체 틀 44">
            <a:extLst>
              <a:ext uri="{FF2B5EF4-FFF2-40B4-BE49-F238E27FC236}">
                <a16:creationId xmlns:a16="http://schemas.microsoft.com/office/drawing/2014/main" id="{69C5AE25-6271-4177-86B9-B5A5A0E5184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831" r="3831"/>
          <a:stretch/>
        </p:blipFill>
        <p:spPr>
          <a:xfrm>
            <a:off x="0" y="14287"/>
            <a:ext cx="9478963" cy="6843713"/>
          </a:xfrm>
          <a:custGeom>
            <a:avLst/>
            <a:gdLst>
              <a:gd name="connsiteX0" fmla="*/ 2922608 w 9439016"/>
              <a:gd name="connsiteY0" fmla="*/ 1 h 6829065"/>
              <a:gd name="connsiteX1" fmla="*/ 5845215 w 9439016"/>
              <a:gd name="connsiteY1" fmla="*/ 1 h 6829065"/>
              <a:gd name="connsiteX2" fmla="*/ 0 w 9439016"/>
              <a:gd name="connsiteY2" fmla="*/ 5845215 h 6829065"/>
              <a:gd name="connsiteX3" fmla="*/ 0 w 9439016"/>
              <a:gd name="connsiteY3" fmla="*/ 2922609 h 6829065"/>
              <a:gd name="connsiteX4" fmla="*/ 9439016 w 9439016"/>
              <a:gd name="connsiteY4" fmla="*/ 0 h 6829065"/>
              <a:gd name="connsiteX5" fmla="*/ 2600577 w 9439016"/>
              <a:gd name="connsiteY5" fmla="*/ 6829065 h 6829065"/>
              <a:gd name="connsiteX6" fmla="*/ 0 w 9439016"/>
              <a:gd name="connsiteY6" fmla="*/ 6829064 h 6829065"/>
              <a:gd name="connsiteX7" fmla="*/ 0 w 9439016"/>
              <a:gd name="connsiteY7" fmla="*/ 6007283 h 6829065"/>
              <a:gd name="connsiteX8" fmla="*/ 6015530 w 9439016"/>
              <a:gd name="connsiteY8" fmla="*/ 0 h 682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9016" h="6829065">
                <a:moveTo>
                  <a:pt x="2922608" y="1"/>
                </a:moveTo>
                <a:lnTo>
                  <a:pt x="5845215" y="1"/>
                </a:lnTo>
                <a:lnTo>
                  <a:pt x="0" y="5845215"/>
                </a:lnTo>
                <a:lnTo>
                  <a:pt x="0" y="2922609"/>
                </a:lnTo>
                <a:close/>
                <a:moveTo>
                  <a:pt x="9439016" y="0"/>
                </a:moveTo>
                <a:lnTo>
                  <a:pt x="2600577" y="6829065"/>
                </a:lnTo>
                <a:lnTo>
                  <a:pt x="0" y="6829064"/>
                </a:lnTo>
                <a:lnTo>
                  <a:pt x="0" y="6007283"/>
                </a:lnTo>
                <a:lnTo>
                  <a:pt x="6015530" y="0"/>
                </a:lnTo>
                <a:close/>
              </a:path>
            </a:pathLst>
          </a:custGeom>
        </p:spPr>
      </p:pic>
      <p:sp>
        <p:nvSpPr>
          <p:cNvPr id="4" name="직사각형 5">
            <a:extLst>
              <a:ext uri="{FF2B5EF4-FFF2-40B4-BE49-F238E27FC236}">
                <a16:creationId xmlns:a16="http://schemas.microsoft.com/office/drawing/2014/main" id="{1C58BF30-2F5A-FAC5-7D3D-74F70FC77AC2}"/>
              </a:ext>
            </a:extLst>
          </p:cNvPr>
          <p:cNvSpPr/>
          <p:nvPr/>
        </p:nvSpPr>
        <p:spPr>
          <a:xfrm>
            <a:off x="6738151" y="3227248"/>
            <a:ext cx="5207744" cy="2677656"/>
          </a:xfrm>
          <a:prstGeom prst="rect">
            <a:avLst/>
          </a:prstGeom>
        </p:spPr>
        <p:txBody>
          <a:bodyPr wrap="square">
            <a:spAutoFit/>
          </a:bodyPr>
          <a:lstStyle/>
          <a:p>
            <a:pPr algn="just"/>
            <a:r>
              <a:rPr lang="en-US" altLang="ko-KR" sz="2400" i="1">
                <a:solidFill>
                  <a:schemeClr val="bg1">
                    <a:alpha val="87000"/>
                  </a:schemeClr>
                </a:solidFill>
              </a:rPr>
              <a:t>Unequal Distribution</a:t>
            </a:r>
          </a:p>
          <a:p>
            <a:pPr algn="just"/>
            <a:endParaRPr lang="en-US" altLang="ko-KR" sz="2400" i="1">
              <a:solidFill>
                <a:schemeClr val="bg1">
                  <a:alpha val="87000"/>
                </a:schemeClr>
              </a:solidFill>
            </a:endParaRPr>
          </a:p>
          <a:p>
            <a:pPr algn="just"/>
            <a:r>
              <a:rPr lang="en-US" altLang="ko-KR" sz="2400" i="1">
                <a:solidFill>
                  <a:schemeClr val="bg1">
                    <a:alpha val="87000"/>
                  </a:schemeClr>
                </a:solidFill>
              </a:rPr>
              <a:t>Distribution Credits</a:t>
            </a:r>
          </a:p>
          <a:p>
            <a:pPr algn="just"/>
            <a:endParaRPr lang="en-US" altLang="ko-KR" sz="2400" i="1">
              <a:solidFill>
                <a:schemeClr val="bg1">
                  <a:alpha val="87000"/>
                </a:schemeClr>
              </a:solidFill>
            </a:endParaRPr>
          </a:p>
          <a:p>
            <a:pPr algn="just"/>
            <a:r>
              <a:rPr lang="en-US" altLang="ko-KR" sz="2400" i="1">
                <a:solidFill>
                  <a:schemeClr val="bg1">
                    <a:alpha val="87000"/>
                  </a:schemeClr>
                </a:solidFill>
              </a:rPr>
              <a:t>Impact on Spousal Support</a:t>
            </a:r>
          </a:p>
          <a:p>
            <a:pPr algn="just"/>
            <a:endParaRPr lang="en-US" altLang="ko-KR" sz="2400" i="1">
              <a:solidFill>
                <a:schemeClr val="bg1">
                  <a:alpha val="87000"/>
                </a:schemeClr>
              </a:solidFill>
            </a:endParaRPr>
          </a:p>
          <a:p>
            <a:pPr algn="just"/>
            <a:r>
              <a:rPr lang="en-US" altLang="ko-KR" sz="2400" i="1">
                <a:solidFill>
                  <a:schemeClr val="bg1">
                    <a:alpha val="87000"/>
                  </a:schemeClr>
                </a:solidFill>
              </a:rPr>
              <a:t>Litigation Fees and Costs</a:t>
            </a:r>
          </a:p>
        </p:txBody>
      </p:sp>
    </p:spTree>
    <p:extLst>
      <p:ext uri="{BB962C8B-B14F-4D97-AF65-F5344CB8AC3E}">
        <p14:creationId xmlns:p14="http://schemas.microsoft.com/office/powerpoint/2010/main" val="518021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385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941047" y="2584699"/>
            <a:ext cx="4174435" cy="1517904"/>
          </a:xfrm>
        </p:spPr>
        <p:txBody>
          <a:bodyPr>
            <a:normAutofit fontScale="92500" lnSpcReduction="20000"/>
          </a:bodyPr>
          <a:lstStyle/>
          <a:p>
            <a:pPr marL="0" indent="0" algn="ctr">
              <a:buNone/>
            </a:pPr>
            <a:r>
              <a:rPr lang="en-US" spc="-100" dirty="0">
                <a:solidFill>
                  <a:srgbClr val="9ACA3C"/>
                </a:solidFill>
              </a:rPr>
              <a:t>________________________________________</a:t>
            </a:r>
          </a:p>
          <a:p>
            <a:pPr marL="0" indent="0" algn="ctr">
              <a:spcBef>
                <a:spcPts val="1200"/>
              </a:spcBef>
              <a:buNone/>
            </a:pPr>
            <a:r>
              <a:rPr lang="en-US" dirty="0"/>
              <a:t>Karon C. Bales, C.S., T.E.P., Partner</a:t>
            </a:r>
            <a:br>
              <a:rPr lang="en-US" dirty="0"/>
            </a:br>
            <a:r>
              <a:rPr lang="en-US" spc="-100" dirty="0">
                <a:solidFill>
                  <a:srgbClr val="9ACA3C"/>
                </a:solidFill>
              </a:rPr>
              <a:t>________________________________________</a:t>
            </a:r>
          </a:p>
        </p:txBody>
      </p:sp>
      <p:sp>
        <p:nvSpPr>
          <p:cNvPr id="5" name="TextBox 4">
            <a:extLst>
              <a:ext uri="{FF2B5EF4-FFF2-40B4-BE49-F238E27FC236}">
                <a16:creationId xmlns:a16="http://schemas.microsoft.com/office/drawing/2014/main" id="{2682ECAC-DEBD-8786-1CFC-96DFF0013D70}"/>
              </a:ext>
            </a:extLst>
          </p:cNvPr>
          <p:cNvSpPr txBox="1"/>
          <p:nvPr/>
        </p:nvSpPr>
        <p:spPr>
          <a:xfrm>
            <a:off x="2946398" y="1938321"/>
            <a:ext cx="6299199" cy="369332"/>
          </a:xfrm>
          <a:prstGeom prst="rect">
            <a:avLst/>
          </a:prstGeom>
          <a:noFill/>
        </p:spPr>
        <p:txBody>
          <a:bodyPr wrap="square">
            <a:spAutoFit/>
          </a:bodyPr>
          <a:lstStyle/>
          <a:p>
            <a:pPr algn="ctr"/>
            <a:r>
              <a:rPr lang="en-US" dirty="0">
                <a:solidFill>
                  <a:schemeClr val="bg1"/>
                </a:solidFill>
              </a:rPr>
              <a:t>A Canadian (Ontario) Perspective</a:t>
            </a:r>
            <a:endParaRPr lang="en-CA" dirty="0">
              <a:solidFill>
                <a:schemeClr val="bg1"/>
              </a:solidFill>
            </a:endParaRPr>
          </a:p>
        </p:txBody>
      </p:sp>
    </p:spTree>
    <p:extLst>
      <p:ext uri="{BB962C8B-B14F-4D97-AF65-F5344CB8AC3E}">
        <p14:creationId xmlns:p14="http://schemas.microsoft.com/office/powerpoint/2010/main" val="1276758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385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1202646"/>
            <a:ext cx="10515600" cy="1643424"/>
          </a:xfrm>
        </p:spPr>
        <p:txBody>
          <a:bodyPr/>
          <a:lstStyle/>
          <a:p>
            <a:pPr marL="0" indent="0" algn="ctr">
              <a:buNone/>
            </a:pPr>
            <a:r>
              <a:rPr lang="en-US" sz="3600" dirty="0"/>
              <a:t>Jurisdiction Questions</a:t>
            </a:r>
            <a:br>
              <a:rPr lang="en-US" dirty="0"/>
            </a:br>
            <a:endParaRPr lang="en-US" dirty="0"/>
          </a:p>
        </p:txBody>
      </p:sp>
      <p:sp>
        <p:nvSpPr>
          <p:cNvPr id="4" name="Text Placeholder 3"/>
          <p:cNvSpPr>
            <a:spLocks noGrp="1"/>
          </p:cNvSpPr>
          <p:nvPr>
            <p:ph type="body" sz="quarter" idx="12"/>
          </p:nvPr>
        </p:nvSpPr>
        <p:spPr>
          <a:xfrm>
            <a:off x="1522620" y="2024358"/>
            <a:ext cx="9694416" cy="1631823"/>
          </a:xfrm>
        </p:spPr>
        <p:txBody>
          <a:bodyPr/>
          <a:lstStyle/>
          <a:p>
            <a:pPr marL="0" indent="0" algn="ctr">
              <a:buNone/>
            </a:pPr>
            <a:r>
              <a:rPr lang="en-US" spc="-100" dirty="0">
                <a:solidFill>
                  <a:srgbClr val="9ACA3C"/>
                </a:solidFill>
              </a:rPr>
              <a:t>________________________________________</a:t>
            </a:r>
            <a:endParaRPr lang="en-US" dirty="0"/>
          </a:p>
          <a:p>
            <a:pPr marL="0" indent="0" algn="ctr">
              <a:spcBef>
                <a:spcPts val="1200"/>
              </a:spcBef>
              <a:buNone/>
            </a:pPr>
            <a:r>
              <a:rPr lang="en-US" dirty="0"/>
              <a:t>Federal vs. Provincial </a:t>
            </a:r>
            <a:br>
              <a:rPr lang="en-US" dirty="0"/>
            </a:br>
            <a:r>
              <a:rPr lang="en-US" spc="-100" dirty="0">
                <a:solidFill>
                  <a:srgbClr val="9ACA3C"/>
                </a:solidFill>
              </a:rPr>
              <a:t> ________________________________________</a:t>
            </a:r>
            <a:endParaRPr lang="en-US" dirty="0"/>
          </a:p>
        </p:txBody>
      </p:sp>
      <p:sp>
        <p:nvSpPr>
          <p:cNvPr id="6" name="TextBox 5">
            <a:extLst>
              <a:ext uri="{FF2B5EF4-FFF2-40B4-BE49-F238E27FC236}">
                <a16:creationId xmlns:a16="http://schemas.microsoft.com/office/drawing/2014/main" id="{15579F6C-CEAF-8087-CFFC-99706CCD459E}"/>
              </a:ext>
            </a:extLst>
          </p:cNvPr>
          <p:cNvSpPr txBox="1"/>
          <p:nvPr/>
        </p:nvSpPr>
        <p:spPr>
          <a:xfrm>
            <a:off x="3048000" y="3811204"/>
            <a:ext cx="6096000" cy="646331"/>
          </a:xfrm>
          <a:prstGeom prst="rect">
            <a:avLst/>
          </a:prstGeom>
          <a:noFill/>
        </p:spPr>
        <p:txBody>
          <a:bodyPr wrap="square">
            <a:spAutoFit/>
          </a:bodyPr>
          <a:lstStyle/>
          <a:p>
            <a:r>
              <a:rPr lang="en-US" sz="1800" dirty="0">
                <a:solidFill>
                  <a:schemeClr val="bg1"/>
                </a:solidFill>
              </a:rPr>
              <a:t>In Canada, jurisdiction to deal with issues arising out of divorce is divided between the federal and provincial governments</a:t>
            </a:r>
            <a:endParaRPr lang="en-CA" dirty="0">
              <a:solidFill>
                <a:schemeClr val="bg1"/>
              </a:solidFill>
            </a:endParaRPr>
          </a:p>
        </p:txBody>
      </p:sp>
      <p:sp>
        <p:nvSpPr>
          <p:cNvPr id="8" name="TextBox 7">
            <a:extLst>
              <a:ext uri="{FF2B5EF4-FFF2-40B4-BE49-F238E27FC236}">
                <a16:creationId xmlns:a16="http://schemas.microsoft.com/office/drawing/2014/main" id="{A3C569D4-C632-9528-2C14-5310FEB270FE}"/>
              </a:ext>
            </a:extLst>
          </p:cNvPr>
          <p:cNvSpPr txBox="1"/>
          <p:nvPr/>
        </p:nvSpPr>
        <p:spPr>
          <a:xfrm>
            <a:off x="3048000" y="4776338"/>
            <a:ext cx="6096000" cy="646331"/>
          </a:xfrm>
          <a:prstGeom prst="rect">
            <a:avLst/>
          </a:prstGeom>
          <a:noFill/>
        </p:spPr>
        <p:txBody>
          <a:bodyPr wrap="square">
            <a:spAutoFit/>
          </a:bodyPr>
          <a:lstStyle/>
          <a:p>
            <a:r>
              <a:rPr lang="en-US" sz="1800" dirty="0">
                <a:solidFill>
                  <a:schemeClr val="bg1"/>
                </a:solidFill>
              </a:rPr>
              <a:t>Each province has its own system of asset division/equalization for separated spouses</a:t>
            </a:r>
            <a:endParaRPr lang="en-CA" dirty="0">
              <a:solidFill>
                <a:schemeClr val="bg1"/>
              </a:solidFill>
            </a:endParaRPr>
          </a:p>
        </p:txBody>
      </p:sp>
      <p:sp>
        <p:nvSpPr>
          <p:cNvPr id="5" name="Rectangle 4">
            <a:extLst>
              <a:ext uri="{FF2B5EF4-FFF2-40B4-BE49-F238E27FC236}">
                <a16:creationId xmlns:a16="http://schemas.microsoft.com/office/drawing/2014/main" id="{11384ECD-84AD-1C07-59FD-51B18D915D80}"/>
              </a:ext>
            </a:extLst>
          </p:cNvPr>
          <p:cNvSpPr/>
          <p:nvPr/>
        </p:nvSpPr>
        <p:spPr>
          <a:xfrm>
            <a:off x="11463867" y="6248400"/>
            <a:ext cx="321733" cy="313267"/>
          </a:xfrm>
          <a:prstGeom prst="rect">
            <a:avLst/>
          </a:prstGeom>
          <a:solidFill>
            <a:srgbClr val="003856"/>
          </a:solidFill>
          <a:ln>
            <a:solidFill>
              <a:srgbClr val="0038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3819562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5362" y="772253"/>
            <a:ext cx="9382638" cy="508300"/>
          </a:xfrm>
        </p:spPr>
        <p:txBody>
          <a:bodyPr>
            <a:noAutofit/>
          </a:bodyPr>
          <a:lstStyle/>
          <a:p>
            <a:r>
              <a:rPr lang="en-US" sz="3600" b="1" dirty="0"/>
              <a:t>Federal – Divorce Act</a:t>
            </a:r>
          </a:p>
        </p:txBody>
      </p:sp>
      <p:sp>
        <p:nvSpPr>
          <p:cNvPr id="4" name="Text Placeholder 3"/>
          <p:cNvSpPr>
            <a:spLocks noGrp="1"/>
          </p:cNvSpPr>
          <p:nvPr>
            <p:ph type="body" sz="quarter" idx="10"/>
          </p:nvPr>
        </p:nvSpPr>
        <p:spPr>
          <a:xfrm>
            <a:off x="1285362" y="1642534"/>
            <a:ext cx="9382638" cy="4189064"/>
          </a:xfrm>
        </p:spPr>
        <p:txBody>
          <a:bodyPr>
            <a:normAutofit/>
          </a:bodyPr>
          <a:lstStyle/>
          <a:p>
            <a:pPr algn="just"/>
            <a:r>
              <a:rPr lang="en-US" sz="2000" dirty="0"/>
              <a:t>Grounds for divorce – essentially no fault, after one-year separation</a:t>
            </a:r>
          </a:p>
          <a:p>
            <a:pPr algn="just"/>
            <a:r>
              <a:rPr lang="en-US" sz="2000" dirty="0">
                <a:latin typeface="Brandon Grotesque"/>
              </a:rPr>
              <a:t>s.3 </a:t>
            </a:r>
            <a:r>
              <a:rPr lang="en-US" sz="2000" i="1" dirty="0">
                <a:solidFill>
                  <a:schemeClr val="tx2"/>
                </a:solidFill>
                <a:latin typeface="Brandon Grotesque"/>
              </a:rPr>
              <a:t>- </a:t>
            </a:r>
            <a:r>
              <a:rPr lang="en-US" sz="2000" b="1" i="1" dirty="0">
                <a:effectLst/>
                <a:latin typeface="Brandon Grotesque"/>
              </a:rPr>
              <a:t>Jurisdiction in divorce proceedings </a:t>
            </a:r>
            <a:r>
              <a:rPr lang="en-US" sz="2000" b="1" i="1" dirty="0">
                <a:solidFill>
                  <a:schemeClr val="tx2"/>
                </a:solidFill>
                <a:effectLst/>
                <a:latin typeface="Brandon Grotesque"/>
              </a:rPr>
              <a:t>- </a:t>
            </a:r>
            <a:r>
              <a:rPr lang="en-US" sz="2000" b="0" i="1" dirty="0">
                <a:effectLst/>
                <a:latin typeface="Brandon Grotesque"/>
              </a:rPr>
              <a:t>A court in a province has jurisdiction to hear and determine a divorce proceeding if either spouse has been habitually resident in the province for at least one year immediately preceding the commencement of the proceeding</a:t>
            </a:r>
            <a:r>
              <a:rPr lang="en-US" sz="2000" b="0" i="0" dirty="0">
                <a:effectLst/>
                <a:latin typeface="Brandon Grotesque"/>
              </a:rPr>
              <a:t>.</a:t>
            </a:r>
          </a:p>
          <a:p>
            <a:pPr algn="just"/>
            <a:r>
              <a:rPr lang="en-US" sz="2000" b="0" i="0" dirty="0">
                <a:effectLst/>
                <a:latin typeface="Brandon Grotesque"/>
              </a:rPr>
              <a:t>Limits jurisdiction shopping</a:t>
            </a:r>
          </a:p>
          <a:p>
            <a:pPr algn="just"/>
            <a:r>
              <a:rPr lang="en-US" sz="2000" dirty="0"/>
              <a:t>Corollary relief relating to parenting of children and child support, spousal support (alimony) for legally married spouses</a:t>
            </a:r>
          </a:p>
          <a:p>
            <a:pPr algn="just"/>
            <a:r>
              <a:rPr lang="en-US" sz="2000" dirty="0"/>
              <a:t>No federal jurisdiction to legislate on assets division on divorce</a:t>
            </a:r>
          </a:p>
          <a:p>
            <a:pPr marL="0" indent="0" algn="just">
              <a:buNone/>
            </a:pPr>
            <a:br>
              <a:rPr lang="en-US" dirty="0"/>
            </a:br>
            <a:endParaRPr lang="en-US" dirty="0"/>
          </a:p>
          <a:p>
            <a:endParaRPr lang="en-US" dirty="0"/>
          </a:p>
        </p:txBody>
      </p:sp>
      <p:pic>
        <p:nvPicPr>
          <p:cNvPr id="6" name="Picture 5">
            <a:extLst>
              <a:ext uri="{FF2B5EF4-FFF2-40B4-BE49-F238E27FC236}">
                <a16:creationId xmlns:a16="http://schemas.microsoft.com/office/drawing/2014/main" id="{9099DF8F-238B-E3A4-FA88-E6A45142F4F2}"/>
              </a:ext>
            </a:extLst>
          </p:cNvPr>
          <p:cNvPicPr>
            <a:picLocks noChangeAspect="1"/>
          </p:cNvPicPr>
          <p:nvPr/>
        </p:nvPicPr>
        <p:blipFill>
          <a:blip r:embed="rId2"/>
          <a:stretch>
            <a:fillRect/>
          </a:stretch>
        </p:blipFill>
        <p:spPr>
          <a:xfrm>
            <a:off x="216163" y="5972961"/>
            <a:ext cx="488509" cy="661513"/>
          </a:xfrm>
          <a:prstGeom prst="rect">
            <a:avLst/>
          </a:prstGeom>
        </p:spPr>
      </p:pic>
      <p:cxnSp>
        <p:nvCxnSpPr>
          <p:cNvPr id="9" name="Straight Connector 8">
            <a:extLst>
              <a:ext uri="{FF2B5EF4-FFF2-40B4-BE49-F238E27FC236}">
                <a16:creationId xmlns:a16="http://schemas.microsoft.com/office/drawing/2014/main" id="{C8F892F6-D8F1-2CFD-AAAC-A1864A0D7572}"/>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3671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85362" y="1700784"/>
            <a:ext cx="9616318" cy="3947933"/>
          </a:xfrm>
        </p:spPr>
        <p:txBody>
          <a:bodyPr/>
          <a:lstStyle/>
          <a:p>
            <a:pPr algn="just"/>
            <a:r>
              <a:rPr lang="en-US" sz="2000" b="1" i="0" dirty="0">
                <a:effectLst/>
                <a:latin typeface="Brandon Grotesque"/>
              </a:rPr>
              <a:t>Conflict of laws – s.15 </a:t>
            </a:r>
            <a:r>
              <a:rPr lang="en-US" sz="2000" i="0" dirty="0">
                <a:effectLst/>
                <a:latin typeface="Brandon Grotesque"/>
              </a:rPr>
              <a:t>The property rights of spouses arising out of the marital relationship are governed by the internal law of the place where both spouses had their last common habitual residence or, if there is no place where the spouses had a common habitual residence, by the law of Ontario.</a:t>
            </a:r>
          </a:p>
          <a:p>
            <a:pPr algn="just"/>
            <a:r>
              <a:rPr lang="en-US" sz="2000" dirty="0"/>
              <a:t>Ontario will apply the law of the jurisdiction in which the parties last resided together at the time of separation</a:t>
            </a:r>
          </a:p>
          <a:p>
            <a:pPr algn="just"/>
            <a:r>
              <a:rPr lang="en-US" sz="2000" dirty="0"/>
              <a:t>limits jurisdiction shopping</a:t>
            </a:r>
            <a:endParaRPr lang="en-US" dirty="0"/>
          </a:p>
          <a:p>
            <a:pPr marL="0" indent="0">
              <a:buNone/>
            </a:pPr>
            <a:endParaRPr lang="en-US" dirty="0"/>
          </a:p>
          <a:p>
            <a:endParaRPr lang="en-US" dirty="0"/>
          </a:p>
        </p:txBody>
      </p:sp>
      <p:sp>
        <p:nvSpPr>
          <p:cNvPr id="6" name="Subtitle 2">
            <a:extLst>
              <a:ext uri="{FF2B5EF4-FFF2-40B4-BE49-F238E27FC236}">
                <a16:creationId xmlns:a16="http://schemas.microsoft.com/office/drawing/2014/main" id="{BA7092B5-CDC2-CB25-E323-A166318D2787}"/>
              </a:ext>
            </a:extLst>
          </p:cNvPr>
          <p:cNvSpPr txBox="1">
            <a:spLocks/>
          </p:cNvSpPr>
          <p:nvPr/>
        </p:nvSpPr>
        <p:spPr>
          <a:xfrm>
            <a:off x="1285362" y="772253"/>
            <a:ext cx="9382638" cy="50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003856"/>
                </a:solidFill>
                <a:latin typeface="Brandon Grotesque Medium" charset="0"/>
                <a:ea typeface="Brandon Grotesque Medium" charset="0"/>
                <a:cs typeface="Brandon Grotesque Medium"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Ontario – </a:t>
            </a:r>
            <a:r>
              <a:rPr lang="en-US" sz="3600" b="1" i="1" dirty="0"/>
              <a:t>Family Law Act (“FLA”)</a:t>
            </a:r>
          </a:p>
        </p:txBody>
      </p:sp>
      <p:cxnSp>
        <p:nvCxnSpPr>
          <p:cNvPr id="10" name="Straight Connector 9">
            <a:extLst>
              <a:ext uri="{FF2B5EF4-FFF2-40B4-BE49-F238E27FC236}">
                <a16:creationId xmlns:a16="http://schemas.microsoft.com/office/drawing/2014/main" id="{B415DB31-ED62-D6BA-D3AE-A79983C02811}"/>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8061F1-27DE-11DB-A560-2435160DF0EB}"/>
              </a:ext>
            </a:extLst>
          </p:cNvPr>
          <p:cNvPicPr>
            <a:picLocks noChangeAspect="1"/>
          </p:cNvPicPr>
          <p:nvPr/>
        </p:nvPicPr>
        <p:blipFill>
          <a:blip r:embed="rId2"/>
          <a:stretch>
            <a:fillRect/>
          </a:stretch>
        </p:blipFill>
        <p:spPr>
          <a:xfrm>
            <a:off x="216163" y="5972961"/>
            <a:ext cx="488509" cy="661513"/>
          </a:xfrm>
          <a:prstGeom prst="rect">
            <a:avLst/>
          </a:prstGeom>
        </p:spPr>
      </p:pic>
    </p:spTree>
    <p:extLst>
      <p:ext uri="{BB962C8B-B14F-4D97-AF65-F5344CB8AC3E}">
        <p14:creationId xmlns:p14="http://schemas.microsoft.com/office/powerpoint/2010/main" val="941644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5362" y="1493417"/>
            <a:ext cx="9144000" cy="508300"/>
          </a:xfrm>
        </p:spPr>
        <p:txBody>
          <a:bodyPr>
            <a:normAutofit/>
          </a:bodyPr>
          <a:lstStyle/>
          <a:p>
            <a:r>
              <a:rPr lang="en-US" sz="2000" b="1" dirty="0"/>
              <a:t>Who is a “Spouse”</a:t>
            </a:r>
          </a:p>
        </p:txBody>
      </p:sp>
      <p:sp>
        <p:nvSpPr>
          <p:cNvPr id="4" name="Text Placeholder 3"/>
          <p:cNvSpPr>
            <a:spLocks noGrp="1"/>
          </p:cNvSpPr>
          <p:nvPr>
            <p:ph type="body" sz="quarter" idx="10"/>
          </p:nvPr>
        </p:nvSpPr>
        <p:spPr>
          <a:xfrm>
            <a:off x="1285362" y="2001716"/>
            <a:ext cx="9531990" cy="3914451"/>
          </a:xfrm>
        </p:spPr>
        <p:txBody>
          <a:bodyPr/>
          <a:lstStyle/>
          <a:p>
            <a:pPr algn="just"/>
            <a:r>
              <a:rPr lang="en-US" sz="2000" dirty="0"/>
              <a:t>includes same sex spouses (since 2005 – federally governed)</a:t>
            </a:r>
          </a:p>
          <a:p>
            <a:pPr algn="just"/>
            <a:r>
              <a:rPr lang="en-US" sz="2000" dirty="0"/>
              <a:t>In the </a:t>
            </a:r>
            <a:r>
              <a:rPr lang="en-US" sz="2000" i="1" dirty="0"/>
              <a:t>FLA</a:t>
            </a:r>
            <a:r>
              <a:rPr lang="en-US" sz="2000" dirty="0"/>
              <a:t>, “spouse” is defined as: </a:t>
            </a:r>
            <a:r>
              <a:rPr lang="en-US" sz="2000" b="0" i="0" dirty="0">
                <a:effectLst/>
                <a:latin typeface="Brandon Grotesque"/>
              </a:rPr>
              <a:t>either of two persons who, (a) are married to each other, or (b) have together entered into a marriage that is voidable or void, in good faith on the part of a person relying on this clause to assert any right.</a:t>
            </a:r>
          </a:p>
          <a:p>
            <a:pPr algn="just"/>
            <a:r>
              <a:rPr lang="en-US" sz="2000" dirty="0">
                <a:latin typeface="Brandon Grotesque"/>
              </a:rPr>
              <a:t>May include spouses in polygamous marriages (for property division) - </a:t>
            </a:r>
            <a:r>
              <a:rPr lang="en-US" sz="2000" b="0" i="0" dirty="0">
                <a:effectLst/>
                <a:latin typeface="Brandon Grotesque"/>
              </a:rPr>
              <a:t>In the definition of “spouse”, a reference to marriage includes a marriage that is actually or potentially polygamous, if it was celebrated in a jurisdiction whose system of law recognizes it as valid.  </a:t>
            </a:r>
            <a:endParaRPr lang="en-US" sz="2000" dirty="0">
              <a:latin typeface="Brandon Grotesque"/>
            </a:endParaRPr>
          </a:p>
          <a:p>
            <a:endParaRPr lang="en-US" dirty="0"/>
          </a:p>
        </p:txBody>
      </p:sp>
      <p:sp>
        <p:nvSpPr>
          <p:cNvPr id="6" name="Subtitle 2">
            <a:extLst>
              <a:ext uri="{FF2B5EF4-FFF2-40B4-BE49-F238E27FC236}">
                <a16:creationId xmlns:a16="http://schemas.microsoft.com/office/drawing/2014/main" id="{9BDD1779-6C68-18FF-6790-99CCEBD14F7A}"/>
              </a:ext>
            </a:extLst>
          </p:cNvPr>
          <p:cNvSpPr txBox="1">
            <a:spLocks/>
          </p:cNvSpPr>
          <p:nvPr/>
        </p:nvSpPr>
        <p:spPr>
          <a:xfrm>
            <a:off x="1285362" y="772253"/>
            <a:ext cx="9382638" cy="50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003856"/>
                </a:solidFill>
                <a:latin typeface="Brandon Grotesque Medium" charset="0"/>
                <a:ea typeface="Brandon Grotesque Medium" charset="0"/>
                <a:cs typeface="Brandon Grotesque Medium"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t>FLA provisions, continued</a:t>
            </a:r>
            <a:endParaRPr lang="en-US" sz="3600" b="1" i="1" dirty="0"/>
          </a:p>
        </p:txBody>
      </p:sp>
      <p:cxnSp>
        <p:nvCxnSpPr>
          <p:cNvPr id="8" name="Straight Connector 7">
            <a:extLst>
              <a:ext uri="{FF2B5EF4-FFF2-40B4-BE49-F238E27FC236}">
                <a16:creationId xmlns:a16="http://schemas.microsoft.com/office/drawing/2014/main" id="{2B44DE10-A9BB-DC77-8095-062832A45D3C}"/>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D5FE072-98A4-5124-981E-8E88ED4BF9BA}"/>
              </a:ext>
            </a:extLst>
          </p:cNvPr>
          <p:cNvPicPr>
            <a:picLocks noChangeAspect="1"/>
          </p:cNvPicPr>
          <p:nvPr/>
        </p:nvPicPr>
        <p:blipFill>
          <a:blip r:embed="rId2"/>
          <a:stretch>
            <a:fillRect/>
          </a:stretch>
        </p:blipFill>
        <p:spPr>
          <a:xfrm>
            <a:off x="216163" y="5972961"/>
            <a:ext cx="488509" cy="661513"/>
          </a:xfrm>
          <a:prstGeom prst="rect">
            <a:avLst/>
          </a:prstGeom>
        </p:spPr>
      </p:pic>
    </p:spTree>
    <p:extLst>
      <p:ext uri="{BB962C8B-B14F-4D97-AF65-F5344CB8AC3E}">
        <p14:creationId xmlns:p14="http://schemas.microsoft.com/office/powerpoint/2010/main" val="2636720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85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709631"/>
            <a:ext cx="10515600" cy="722929"/>
          </a:xfrm>
        </p:spPr>
        <p:txBody>
          <a:bodyPr>
            <a:normAutofit fontScale="55000" lnSpcReduction="20000"/>
          </a:bodyPr>
          <a:lstStyle/>
          <a:p>
            <a:pPr marL="0" indent="0" algn="ctr">
              <a:buNone/>
            </a:pPr>
            <a:r>
              <a:rPr lang="en-US" dirty="0"/>
              <a:t>Is Fault a Factor?</a:t>
            </a:r>
            <a:br>
              <a:rPr lang="en-US" dirty="0"/>
            </a:br>
            <a:endParaRPr lang="en-US" dirty="0"/>
          </a:p>
        </p:txBody>
      </p:sp>
      <p:sp>
        <p:nvSpPr>
          <p:cNvPr id="4" name="Text Placeholder 3"/>
          <p:cNvSpPr>
            <a:spLocks noGrp="1"/>
          </p:cNvSpPr>
          <p:nvPr>
            <p:ph type="body" sz="quarter" idx="12"/>
          </p:nvPr>
        </p:nvSpPr>
        <p:spPr>
          <a:xfrm>
            <a:off x="994300" y="1605279"/>
            <a:ext cx="9694416" cy="1158241"/>
          </a:xfrm>
        </p:spPr>
        <p:txBody>
          <a:bodyPr/>
          <a:lstStyle/>
          <a:p>
            <a:pPr marL="0" indent="0" algn="ctr">
              <a:buNone/>
            </a:pPr>
            <a:r>
              <a:rPr lang="en-US" spc="-100" dirty="0">
                <a:solidFill>
                  <a:srgbClr val="9ACA3C"/>
                </a:solidFill>
              </a:rPr>
              <a:t>________________________________________</a:t>
            </a:r>
            <a:endParaRPr lang="en-US" dirty="0"/>
          </a:p>
          <a:p>
            <a:pPr marL="0" indent="0" algn="ctr">
              <a:spcBef>
                <a:spcPts val="1200"/>
              </a:spcBef>
              <a:buNone/>
            </a:pPr>
            <a:r>
              <a:rPr lang="en-US" dirty="0"/>
              <a:t>Federal vs. Provincial legislation</a:t>
            </a:r>
            <a:br>
              <a:rPr lang="en-US" dirty="0"/>
            </a:br>
            <a:r>
              <a:rPr lang="en-US" spc="-100" dirty="0">
                <a:solidFill>
                  <a:srgbClr val="9ACA3C"/>
                </a:solidFill>
              </a:rPr>
              <a:t> ________________________________________</a:t>
            </a:r>
            <a:endParaRPr lang="en-US" dirty="0"/>
          </a:p>
        </p:txBody>
      </p:sp>
      <p:sp>
        <p:nvSpPr>
          <p:cNvPr id="6" name="TextBox 5">
            <a:extLst>
              <a:ext uri="{FF2B5EF4-FFF2-40B4-BE49-F238E27FC236}">
                <a16:creationId xmlns:a16="http://schemas.microsoft.com/office/drawing/2014/main" id="{A7F2C30B-A418-7FC9-754A-EFAB01509606}"/>
              </a:ext>
            </a:extLst>
          </p:cNvPr>
          <p:cNvSpPr txBox="1"/>
          <p:nvPr/>
        </p:nvSpPr>
        <p:spPr>
          <a:xfrm>
            <a:off x="2225040" y="2991841"/>
            <a:ext cx="3749040" cy="369332"/>
          </a:xfrm>
          <a:prstGeom prst="rect">
            <a:avLst/>
          </a:prstGeom>
          <a:noFill/>
        </p:spPr>
        <p:txBody>
          <a:bodyPr wrap="square">
            <a:spAutoFit/>
          </a:bodyPr>
          <a:lstStyle/>
          <a:p>
            <a:r>
              <a:rPr lang="en-US" sz="1800" dirty="0">
                <a:solidFill>
                  <a:schemeClr val="bg1"/>
                </a:solidFill>
              </a:rPr>
              <a:t>Federal Divorce Act provisions:</a:t>
            </a:r>
            <a:endParaRPr lang="en-CA" dirty="0">
              <a:solidFill>
                <a:schemeClr val="bg1"/>
              </a:solidFill>
            </a:endParaRPr>
          </a:p>
        </p:txBody>
      </p:sp>
      <p:sp>
        <p:nvSpPr>
          <p:cNvPr id="8" name="TextBox 7">
            <a:extLst>
              <a:ext uri="{FF2B5EF4-FFF2-40B4-BE49-F238E27FC236}">
                <a16:creationId xmlns:a16="http://schemas.microsoft.com/office/drawing/2014/main" id="{FB029560-81B2-B8E2-A790-79414608B606}"/>
              </a:ext>
            </a:extLst>
          </p:cNvPr>
          <p:cNvSpPr txBox="1"/>
          <p:nvPr/>
        </p:nvSpPr>
        <p:spPr>
          <a:xfrm>
            <a:off x="2103120" y="3429000"/>
            <a:ext cx="6096000" cy="369332"/>
          </a:xfrm>
          <a:prstGeom prst="rect">
            <a:avLst/>
          </a:prstGeom>
          <a:noFill/>
        </p:spPr>
        <p:txBody>
          <a:bodyPr wrap="square">
            <a:spAutoFit/>
          </a:bodyPr>
          <a:lstStyle/>
          <a:p>
            <a:r>
              <a:rPr lang="en-US" b="1" dirty="0">
                <a:solidFill>
                  <a:schemeClr val="bg1"/>
                </a:solidFill>
              </a:rPr>
              <a:t>“family violence” was added as a definition in the Divorce Act</a:t>
            </a:r>
          </a:p>
        </p:txBody>
      </p:sp>
      <p:sp>
        <p:nvSpPr>
          <p:cNvPr id="10" name="TextBox 9">
            <a:extLst>
              <a:ext uri="{FF2B5EF4-FFF2-40B4-BE49-F238E27FC236}">
                <a16:creationId xmlns:a16="http://schemas.microsoft.com/office/drawing/2014/main" id="{797B3314-7AB7-D4BE-B86A-E54E274DB92C}"/>
              </a:ext>
            </a:extLst>
          </p:cNvPr>
          <p:cNvSpPr txBox="1"/>
          <p:nvPr/>
        </p:nvSpPr>
        <p:spPr>
          <a:xfrm>
            <a:off x="2225040" y="3898316"/>
            <a:ext cx="8209280" cy="1477328"/>
          </a:xfrm>
          <a:prstGeom prst="rect">
            <a:avLst/>
          </a:prstGeom>
          <a:noFill/>
        </p:spPr>
        <p:txBody>
          <a:bodyPr wrap="square">
            <a:spAutoFit/>
          </a:bodyPr>
          <a:lstStyle/>
          <a:p>
            <a:r>
              <a:rPr lang="en-US" dirty="0">
                <a:solidFill>
                  <a:schemeClr val="bg1"/>
                </a:solidFill>
              </a:rPr>
              <a:t>only applied to parenting orders</a:t>
            </a:r>
          </a:p>
          <a:p>
            <a:r>
              <a:rPr lang="en-US" dirty="0">
                <a:solidFill>
                  <a:schemeClr val="bg1"/>
                </a:solidFill>
              </a:rPr>
              <a:t>does not apply to child support orders</a:t>
            </a:r>
          </a:p>
          <a:p>
            <a:r>
              <a:rPr lang="en-US" dirty="0">
                <a:solidFill>
                  <a:schemeClr val="bg1"/>
                </a:solidFill>
              </a:rPr>
              <a:t>s. 15.2(5) specifically provides that: </a:t>
            </a:r>
            <a:r>
              <a:rPr lang="en-US" sz="1800" b="0" i="1" dirty="0">
                <a:solidFill>
                  <a:schemeClr val="bg1"/>
                </a:solidFill>
                <a:effectLst/>
                <a:latin typeface="Brandon Grotesque"/>
              </a:rPr>
              <a:t>In making an order under subsection (1) or an interim order under subsection (2), the court shall not take into consideration any misconduct of a spouse in relation to the marriage.</a:t>
            </a:r>
          </a:p>
        </p:txBody>
      </p:sp>
      <p:sp>
        <p:nvSpPr>
          <p:cNvPr id="5" name="Rectangle 4">
            <a:extLst>
              <a:ext uri="{FF2B5EF4-FFF2-40B4-BE49-F238E27FC236}">
                <a16:creationId xmlns:a16="http://schemas.microsoft.com/office/drawing/2014/main" id="{21F07148-74F8-9FB0-0302-46A0F849017D}"/>
              </a:ext>
            </a:extLst>
          </p:cNvPr>
          <p:cNvSpPr/>
          <p:nvPr/>
        </p:nvSpPr>
        <p:spPr>
          <a:xfrm>
            <a:off x="11463867" y="6248400"/>
            <a:ext cx="321733" cy="313267"/>
          </a:xfrm>
          <a:prstGeom prst="rect">
            <a:avLst/>
          </a:prstGeom>
          <a:solidFill>
            <a:srgbClr val="003856"/>
          </a:solidFill>
          <a:ln>
            <a:solidFill>
              <a:srgbClr val="0038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402048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5362" y="1422601"/>
            <a:ext cx="9144000" cy="533396"/>
          </a:xfrm>
        </p:spPr>
        <p:txBody>
          <a:bodyPr/>
          <a:lstStyle/>
          <a:p>
            <a:r>
              <a:rPr lang="en-US" sz="2000" dirty="0">
                <a:latin typeface="Brandon Grotesque"/>
              </a:rPr>
              <a:t>But: spousal support orders are required by s. 15.2(6) :</a:t>
            </a:r>
          </a:p>
          <a:p>
            <a:endParaRPr lang="en-US" b="1" dirty="0"/>
          </a:p>
        </p:txBody>
      </p:sp>
      <p:sp>
        <p:nvSpPr>
          <p:cNvPr id="4" name="Text Placeholder 3"/>
          <p:cNvSpPr>
            <a:spLocks noGrp="1"/>
          </p:cNvSpPr>
          <p:nvPr>
            <p:ph type="body" sz="quarter" idx="10"/>
          </p:nvPr>
        </p:nvSpPr>
        <p:spPr>
          <a:xfrm>
            <a:off x="1285362" y="2027937"/>
            <a:ext cx="9477125" cy="3559047"/>
          </a:xfrm>
        </p:spPr>
        <p:txBody>
          <a:bodyPr>
            <a:normAutofit fontScale="92500" lnSpcReduction="20000"/>
          </a:bodyPr>
          <a:lstStyle/>
          <a:p>
            <a:pPr algn="just">
              <a:buFont typeface="Arial" panose="020B0604020202020204" pitchFamily="34" charset="0"/>
              <a:buChar char="•"/>
            </a:pPr>
            <a:r>
              <a:rPr lang="en-US" sz="2200" b="0" i="1" dirty="0">
                <a:solidFill>
                  <a:srgbClr val="333333"/>
                </a:solidFill>
                <a:effectLst/>
                <a:latin typeface="Brandon Grotesque"/>
              </a:rPr>
              <a:t>recognize any economic advantages or disadvantages to the spouses arising from the marriage or its breakdown;</a:t>
            </a:r>
          </a:p>
          <a:p>
            <a:pPr algn="just">
              <a:buFont typeface="Arial" panose="020B0604020202020204" pitchFamily="34" charset="0"/>
              <a:buChar char="•"/>
            </a:pPr>
            <a:r>
              <a:rPr lang="en-US" sz="2200" b="0" i="1" dirty="0">
                <a:solidFill>
                  <a:srgbClr val="333333"/>
                </a:solidFill>
                <a:effectLst/>
                <a:latin typeface="Brandon Grotesque"/>
              </a:rPr>
              <a:t>apportion between the spouses any financial consequences arising from the care of any child of the marriage over and above any obligation for the support of any child of the marriage;</a:t>
            </a:r>
          </a:p>
          <a:p>
            <a:pPr algn="just">
              <a:buFont typeface="Arial" panose="020B0604020202020204" pitchFamily="34" charset="0"/>
              <a:buChar char="•"/>
            </a:pPr>
            <a:r>
              <a:rPr lang="en-US" sz="2200" b="0" i="1" dirty="0">
                <a:solidFill>
                  <a:srgbClr val="333333"/>
                </a:solidFill>
                <a:effectLst/>
                <a:latin typeface="Brandon Grotesque"/>
              </a:rPr>
              <a:t>relieve any economic hardship of the spouses arising from the breakdown of the marriage; and</a:t>
            </a:r>
          </a:p>
          <a:p>
            <a:pPr algn="just">
              <a:buFont typeface="Arial" panose="020B0604020202020204" pitchFamily="34" charset="0"/>
              <a:buChar char="•"/>
            </a:pPr>
            <a:r>
              <a:rPr lang="en-US" sz="2200" b="0" i="1" dirty="0">
                <a:solidFill>
                  <a:srgbClr val="333333"/>
                </a:solidFill>
                <a:effectLst/>
                <a:latin typeface="Brandon Grotesque"/>
              </a:rPr>
              <a:t>in so far as practicable, promote the economic self-sufficiency of each spouse within a reasonable period of time.</a:t>
            </a:r>
          </a:p>
          <a:p>
            <a:pPr algn="just"/>
            <a:r>
              <a:rPr lang="en-US" sz="2200" dirty="0"/>
              <a:t>This may give some flexibility for compensating for family violence</a:t>
            </a:r>
          </a:p>
          <a:p>
            <a:pPr marL="0" indent="0" algn="just">
              <a:buNone/>
            </a:pPr>
            <a:br>
              <a:rPr lang="en-US" dirty="0"/>
            </a:br>
            <a:endParaRPr lang="en-US" dirty="0"/>
          </a:p>
          <a:p>
            <a:pPr marL="0" indent="0">
              <a:buNone/>
            </a:pPr>
            <a:endParaRPr lang="en-US" dirty="0"/>
          </a:p>
          <a:p>
            <a:endParaRPr lang="en-US" dirty="0"/>
          </a:p>
        </p:txBody>
      </p:sp>
      <p:sp>
        <p:nvSpPr>
          <p:cNvPr id="6" name="Subtitle 2">
            <a:extLst>
              <a:ext uri="{FF2B5EF4-FFF2-40B4-BE49-F238E27FC236}">
                <a16:creationId xmlns:a16="http://schemas.microsoft.com/office/drawing/2014/main" id="{C8AABD69-9990-6EDE-60CE-5A4B025A6806}"/>
              </a:ext>
            </a:extLst>
          </p:cNvPr>
          <p:cNvSpPr txBox="1">
            <a:spLocks/>
          </p:cNvSpPr>
          <p:nvPr/>
        </p:nvSpPr>
        <p:spPr>
          <a:xfrm>
            <a:off x="1285362" y="772253"/>
            <a:ext cx="9382638" cy="50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003856"/>
                </a:solidFill>
                <a:latin typeface="Brandon Grotesque Medium" charset="0"/>
                <a:ea typeface="Brandon Grotesque Medium" charset="0"/>
                <a:cs typeface="Brandon Grotesque Medium"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latin typeface="Brandon Grotesque"/>
              </a:rPr>
              <a:t>Federal</a:t>
            </a:r>
            <a:r>
              <a:rPr lang="en-US" sz="3600" b="1" dirty="0"/>
              <a:t> Divorce Act, continued</a:t>
            </a:r>
            <a:endParaRPr lang="en-US" sz="3600" b="1" i="1" dirty="0"/>
          </a:p>
        </p:txBody>
      </p:sp>
      <p:cxnSp>
        <p:nvCxnSpPr>
          <p:cNvPr id="8" name="Straight Connector 7">
            <a:extLst>
              <a:ext uri="{FF2B5EF4-FFF2-40B4-BE49-F238E27FC236}">
                <a16:creationId xmlns:a16="http://schemas.microsoft.com/office/drawing/2014/main" id="{8D06626D-BDAC-A51C-3B40-6C59310919A0}"/>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BC2A773-ED8C-0F8D-A6C9-A40E2BBCF5B0}"/>
              </a:ext>
            </a:extLst>
          </p:cNvPr>
          <p:cNvPicPr>
            <a:picLocks noChangeAspect="1"/>
          </p:cNvPicPr>
          <p:nvPr/>
        </p:nvPicPr>
        <p:blipFill>
          <a:blip r:embed="rId2"/>
          <a:stretch>
            <a:fillRect/>
          </a:stretch>
        </p:blipFill>
        <p:spPr>
          <a:xfrm>
            <a:off x="216163" y="5972961"/>
            <a:ext cx="488509" cy="661513"/>
          </a:xfrm>
          <a:prstGeom prst="rect">
            <a:avLst/>
          </a:prstGeom>
        </p:spPr>
      </p:pic>
    </p:spTree>
    <p:extLst>
      <p:ext uri="{BB962C8B-B14F-4D97-AF65-F5344CB8AC3E}">
        <p14:creationId xmlns:p14="http://schemas.microsoft.com/office/powerpoint/2010/main" val="300758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4EA738-6C0A-29D2-C9BB-C26A8623486E}"/>
              </a:ext>
            </a:extLst>
          </p:cNvPr>
          <p:cNvSpPr>
            <a:spLocks noGrp="1"/>
          </p:cNvSpPr>
          <p:nvPr>
            <p:ph idx="1"/>
          </p:nvPr>
        </p:nvSpPr>
        <p:spPr>
          <a:xfrm>
            <a:off x="589936" y="2251587"/>
            <a:ext cx="11071122" cy="4011559"/>
          </a:xfrm>
        </p:spPr>
        <p:txBody>
          <a:bodyPr>
            <a:normAutofit lnSpcReduction="10000"/>
          </a:bodyPr>
          <a:lstStyle/>
          <a:p>
            <a:pPr marL="0" indent="0" algn="just">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Factors per Supreme Court of Canada decision in </a:t>
            </a:r>
            <a:r>
              <a:rPr lang="en-CA" sz="1800" i="1" kern="0" dirty="0">
                <a:effectLst/>
                <a:latin typeface="Aptos" panose="020B0004020202020204" pitchFamily="34" charset="0"/>
                <a:ea typeface="Times New Roman" panose="02020603050405020304" pitchFamily="18" charset="0"/>
                <a:cs typeface="Arial" panose="020B0604020202020204" pitchFamily="34" charset="0"/>
              </a:rPr>
              <a:t>OCL v </a:t>
            </a:r>
            <a:r>
              <a:rPr lang="en-CA" sz="1800" i="1" kern="0" dirty="0" err="1">
                <a:effectLst/>
                <a:latin typeface="Aptos" panose="020B0004020202020204" pitchFamily="34" charset="0"/>
                <a:ea typeface="Times New Roman" panose="02020603050405020304" pitchFamily="18" charset="0"/>
                <a:cs typeface="Arial" panose="020B0604020202020204" pitchFamily="34" charset="0"/>
              </a:rPr>
              <a:t>Balev</a:t>
            </a:r>
            <a:r>
              <a:rPr lang="en-CA" sz="1800" kern="0" dirty="0">
                <a:effectLst/>
                <a:latin typeface="Aptos" panose="020B0004020202020204" pitchFamily="34" charset="0"/>
                <a:ea typeface="Times New Roman" panose="02020603050405020304" pitchFamily="18" charset="0"/>
                <a:cs typeface="Arial" panose="020B0604020202020204" pitchFamily="34" charset="0"/>
              </a:rPr>
              <a:t> </a:t>
            </a:r>
            <a:r>
              <a:rPr lang="en-CA" sz="1800" u="sng" kern="0" dirty="0">
                <a:effectLst/>
                <a:latin typeface="Aptos" panose="020B00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2018 SCC 16</a:t>
            </a:r>
            <a:r>
              <a:rPr lang="en-GB" sz="1800" u="sng" kern="100" dirty="0">
                <a:latin typeface="Aptos" panose="020B0004020202020204" pitchFamily="34" charset="0"/>
                <a:ea typeface="Times New Roman" panose="02020603050405020304" pitchFamily="18"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Hybrid approach : considers “</a:t>
            </a:r>
            <a:r>
              <a:rPr lang="en-GB" sz="1800" b="1" u="sng" kern="100" dirty="0">
                <a:effectLst/>
                <a:latin typeface="Aptos" panose="020B0004020202020204" pitchFamily="34" charset="0"/>
                <a:ea typeface="Aptos" panose="020B0004020202020204" pitchFamily="34" charset="0"/>
                <a:cs typeface="Times New Roman" panose="02020603050405020304" pitchFamily="18" charset="0"/>
              </a:rPr>
              <a:t>all relevant circumstances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including the parents’ intentions and the child’s interests.  Factors summarized in Schweitzer v. Da Silva, </a:t>
            </a:r>
            <a:r>
              <a:rPr lang="en-GB" sz="1800" u="sng" kern="100" dirty="0">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2024 ONSC 6501</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CanLII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para 45:</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birthplace, citizenship, travel documents, and government-issued identification;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circumstances in the country, including the parents’ intentions at the time of migration;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family, kinship, or ancestral relationships in each country;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cultural, linguistic, religious, and spiritual upbringing and heritage, including Indigenous upbringing and heritage;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social connections in each country;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history of migration, residency, and care;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history of education in each country;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age and stage of development; and</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190500" lvl="1" indent="-342900">
              <a:lnSpc>
                <a:spcPct val="115000"/>
              </a:lnSpc>
              <a:spcBef>
                <a:spcPts val="600"/>
              </a:spcBef>
              <a:buFont typeface="Symbol" panose="05050102010706020507" pitchFamily="18" charset="2"/>
              <a:buChar char=""/>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the child’s views and preferences, giving due weight to the child’s age and maturity.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4E19FBA-CFC2-20A4-013A-6790DA60682A}"/>
              </a:ext>
            </a:extLst>
          </p:cNvPr>
          <p:cNvSpPr/>
          <p:nvPr/>
        </p:nvSpPr>
        <p:spPr>
          <a:xfrm>
            <a:off x="0" y="0"/>
            <a:ext cx="12192000" cy="1212029"/>
          </a:xfrm>
          <a:prstGeom prst="rect">
            <a:avLst/>
          </a:prstGeom>
          <a:solidFill>
            <a:srgbClr val="104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a:extLst>
              <a:ext uri="{FF2B5EF4-FFF2-40B4-BE49-F238E27FC236}">
                <a16:creationId xmlns:a16="http://schemas.microsoft.com/office/drawing/2014/main" id="{71C7D032-2BAE-0397-51E8-992406BF22CE}"/>
              </a:ext>
            </a:extLst>
          </p:cNvPr>
          <p:cNvSpPr txBox="1">
            <a:spLocks/>
          </p:cNvSpPr>
          <p:nvPr/>
        </p:nvSpPr>
        <p:spPr>
          <a:xfrm>
            <a:off x="935293" y="223568"/>
            <a:ext cx="10321413" cy="764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What factors would be considered in determining the child’s habitual residence?</a:t>
            </a:r>
            <a:r>
              <a:rPr lang="en-GB" sz="2000" b="1" kern="100" cap="small"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endParaRPr lang="fr-FR" sz="2000" cap="small" dirty="0">
              <a:solidFill>
                <a:schemeClr val="bg1"/>
              </a:solidFill>
            </a:endParaRPr>
          </a:p>
        </p:txBody>
      </p:sp>
      <p:sp>
        <p:nvSpPr>
          <p:cNvPr id="10" name="Rectangle 9">
            <a:extLst>
              <a:ext uri="{FF2B5EF4-FFF2-40B4-BE49-F238E27FC236}">
                <a16:creationId xmlns:a16="http://schemas.microsoft.com/office/drawing/2014/main" id="{5B98A0AA-F687-53F1-40BE-2CE5B235D590}"/>
              </a:ext>
            </a:extLst>
          </p:cNvPr>
          <p:cNvSpPr/>
          <p:nvPr/>
        </p:nvSpPr>
        <p:spPr>
          <a:xfrm>
            <a:off x="4250494" y="1278384"/>
            <a:ext cx="3135727" cy="896645"/>
          </a:xfrm>
          <a:prstGeom prst="rect">
            <a:avLst/>
          </a:prstGeom>
          <a:blipFill dpi="0" rotWithShape="1">
            <a:blip r:embed="rId4">
              <a:alphaModFix amt="52000"/>
              <a:extLst>
                <a:ext uri="{837473B0-CC2E-450A-ABE3-18F120FF3D39}">
                  <a1611:picAttrSrcUrl xmlns:a1611="http://schemas.microsoft.com/office/drawing/2016/11/main" r:id="rId5"/>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144465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5362" y="1338292"/>
            <a:ext cx="9144000" cy="990082"/>
          </a:xfrm>
        </p:spPr>
        <p:txBody>
          <a:bodyPr>
            <a:normAutofit/>
          </a:bodyPr>
          <a:lstStyle/>
          <a:p>
            <a:r>
              <a:rPr lang="en-US" sz="2000" b="1" dirty="0"/>
              <a:t>Equalizes the increase in net worth accumulated by legally married spouses during the marriage, not including 3</a:t>
            </a:r>
            <a:r>
              <a:rPr lang="en-US" sz="2000" b="1" baseline="30000" dirty="0"/>
              <a:t>rd</a:t>
            </a:r>
            <a:r>
              <a:rPr lang="en-US" sz="2000" b="1" dirty="0"/>
              <a:t> party gifts (“net family property”)</a:t>
            </a:r>
          </a:p>
        </p:txBody>
      </p:sp>
      <p:sp>
        <p:nvSpPr>
          <p:cNvPr id="4" name="Text Placeholder 3"/>
          <p:cNvSpPr>
            <a:spLocks noGrp="1"/>
          </p:cNvSpPr>
          <p:nvPr>
            <p:ph type="body" sz="quarter" idx="10"/>
          </p:nvPr>
        </p:nvSpPr>
        <p:spPr>
          <a:xfrm>
            <a:off x="1244722" y="2041662"/>
            <a:ext cx="9499478" cy="3197850"/>
          </a:xfrm>
        </p:spPr>
        <p:txBody>
          <a:bodyPr>
            <a:normAutofit/>
          </a:bodyPr>
          <a:lstStyle/>
          <a:p>
            <a:pPr algn="just"/>
            <a:r>
              <a:rPr lang="en-US" sz="2000" dirty="0"/>
              <a:t>in essence, each (legally married) spouse calculates their net worth on date of marriage and again on date of separation</a:t>
            </a:r>
          </a:p>
          <a:p>
            <a:pPr algn="just"/>
            <a:r>
              <a:rPr lang="en-US" sz="2000" dirty="0"/>
              <a:t>they include all assets and liabilities at both dates, except for assets received as gifts from 3</a:t>
            </a:r>
            <a:r>
              <a:rPr lang="en-US" sz="2000" baseline="30000" dirty="0"/>
              <a:t>rd</a:t>
            </a:r>
            <a:r>
              <a:rPr lang="en-US" sz="2000" dirty="0"/>
              <a:t> parties </a:t>
            </a:r>
            <a:r>
              <a:rPr lang="en-US" sz="2000" b="1" dirty="0"/>
              <a:t>after the marriage</a:t>
            </a:r>
            <a:r>
              <a:rPr lang="en-US" sz="2000" dirty="0"/>
              <a:t> which they still have or can trace to another asset owned on separation – those exceptions are </a:t>
            </a:r>
            <a:r>
              <a:rPr lang="en-US" sz="2000" b="1" dirty="0"/>
              <a:t>excluded property</a:t>
            </a:r>
            <a:endParaRPr lang="en-US" sz="2000" dirty="0"/>
          </a:p>
          <a:p>
            <a:pPr algn="just"/>
            <a:r>
              <a:rPr lang="en-US" sz="2000" dirty="0"/>
              <a:t>Excluded property is not part of net family property which is equalized</a:t>
            </a:r>
          </a:p>
        </p:txBody>
      </p:sp>
      <p:pic>
        <p:nvPicPr>
          <p:cNvPr id="5" name="Picture 4">
            <a:extLst>
              <a:ext uri="{FF2B5EF4-FFF2-40B4-BE49-F238E27FC236}">
                <a16:creationId xmlns:a16="http://schemas.microsoft.com/office/drawing/2014/main" id="{0614299B-8FED-EFF6-9ECE-F10F0C984241}"/>
              </a:ext>
            </a:extLst>
          </p:cNvPr>
          <p:cNvPicPr>
            <a:picLocks noChangeAspect="1"/>
          </p:cNvPicPr>
          <p:nvPr/>
        </p:nvPicPr>
        <p:blipFill>
          <a:blip r:embed="rId2"/>
          <a:stretch>
            <a:fillRect/>
          </a:stretch>
        </p:blipFill>
        <p:spPr>
          <a:xfrm>
            <a:off x="216163" y="6301052"/>
            <a:ext cx="362001" cy="333422"/>
          </a:xfrm>
          <a:prstGeom prst="rect">
            <a:avLst/>
          </a:prstGeom>
        </p:spPr>
      </p:pic>
      <p:sp>
        <p:nvSpPr>
          <p:cNvPr id="7" name="Subtitle 2">
            <a:extLst>
              <a:ext uri="{FF2B5EF4-FFF2-40B4-BE49-F238E27FC236}">
                <a16:creationId xmlns:a16="http://schemas.microsoft.com/office/drawing/2014/main" id="{1B2D2ACC-C488-A4F2-98CB-BBC798146C77}"/>
              </a:ext>
            </a:extLst>
          </p:cNvPr>
          <p:cNvSpPr txBox="1">
            <a:spLocks/>
          </p:cNvSpPr>
          <p:nvPr/>
        </p:nvSpPr>
        <p:spPr>
          <a:xfrm>
            <a:off x="1285362" y="772253"/>
            <a:ext cx="9382638" cy="50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003856"/>
                </a:solidFill>
                <a:latin typeface="Brandon Grotesque Medium" charset="0"/>
                <a:ea typeface="Brandon Grotesque Medium" charset="0"/>
                <a:cs typeface="Brandon Grotesque Medium"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i="1" dirty="0">
                <a:latin typeface="Brandon Grotesque"/>
              </a:rPr>
              <a:t>Ontario FLA</a:t>
            </a:r>
            <a:endParaRPr lang="en-US" sz="3600" b="1" i="1" dirty="0"/>
          </a:p>
        </p:txBody>
      </p:sp>
      <p:cxnSp>
        <p:nvCxnSpPr>
          <p:cNvPr id="11" name="Straight Connector 10">
            <a:extLst>
              <a:ext uri="{FF2B5EF4-FFF2-40B4-BE49-F238E27FC236}">
                <a16:creationId xmlns:a16="http://schemas.microsoft.com/office/drawing/2014/main" id="{BDB374C9-E5EC-22BC-A6CA-61683670F1AE}"/>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770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2FC9-5EBF-8FF5-D742-4678D1E70586}"/>
              </a:ext>
            </a:extLst>
          </p:cNvPr>
          <p:cNvSpPr>
            <a:spLocks noGrp="1"/>
          </p:cNvSpPr>
          <p:nvPr>
            <p:ph type="ctrTitle"/>
          </p:nvPr>
        </p:nvSpPr>
        <p:spPr>
          <a:xfrm>
            <a:off x="1524000" y="786386"/>
            <a:ext cx="9144000" cy="2642614"/>
          </a:xfrm>
        </p:spPr>
        <p:txBody>
          <a:bodyPr anchor="t" anchorCtr="0"/>
          <a:lstStyle/>
          <a:p>
            <a:r>
              <a:rPr lang="en-US" sz="2000" b="1" dirty="0">
                <a:latin typeface="Brandon Grotesque"/>
              </a:rPr>
              <a:t>Property</a:t>
            </a:r>
            <a:r>
              <a:rPr lang="en-US" sz="2000" dirty="0">
                <a:latin typeface="Brandon Grotesque"/>
              </a:rPr>
              <a:t> has an extended definition, the effect of which is to capture the interest a spouse has as a beneficiary of a fully discretionary trust settled prior to marriage, so that the value of assets distributed to a spouse from a pre-marriage trust are included in their net family property and subject to equalization.</a:t>
            </a:r>
            <a:br>
              <a:rPr lang="en-US" sz="2400" dirty="0">
                <a:latin typeface="Brandon Grotesque"/>
              </a:rPr>
            </a:br>
            <a:br>
              <a:rPr lang="en-US" sz="2400" dirty="0">
                <a:latin typeface="Brandon Grotesque"/>
              </a:rPr>
            </a:br>
            <a:r>
              <a:rPr lang="en-US" sz="2000" dirty="0">
                <a:latin typeface="Brandon Grotesque"/>
              </a:rPr>
              <a:t>The interest of a spouse in a trust settled post-marriage is excluded, as are the assets distributed to the spouse from that trust</a:t>
            </a:r>
            <a:br>
              <a:rPr lang="en-CA" sz="1200" dirty="0"/>
            </a:br>
            <a:endParaRPr lang="en-CA" sz="2800" dirty="0"/>
          </a:p>
        </p:txBody>
      </p:sp>
      <p:sp>
        <p:nvSpPr>
          <p:cNvPr id="4" name="Text Placeholder 3">
            <a:extLst>
              <a:ext uri="{FF2B5EF4-FFF2-40B4-BE49-F238E27FC236}">
                <a16:creationId xmlns:a16="http://schemas.microsoft.com/office/drawing/2014/main" id="{8F8B3F20-9065-F2C3-6FFA-5B135A6F095A}"/>
              </a:ext>
            </a:extLst>
          </p:cNvPr>
          <p:cNvSpPr>
            <a:spLocks noGrp="1"/>
          </p:cNvSpPr>
          <p:nvPr>
            <p:ph type="body" sz="quarter" idx="10"/>
          </p:nvPr>
        </p:nvSpPr>
        <p:spPr>
          <a:xfrm>
            <a:off x="1524001" y="2947418"/>
            <a:ext cx="9143999" cy="3124196"/>
          </a:xfrm>
        </p:spPr>
        <p:txBody>
          <a:bodyPr/>
          <a:lstStyle/>
          <a:p>
            <a:pPr algn="just"/>
            <a:r>
              <a:rPr lang="en-US" sz="1800" b="0" i="1" dirty="0">
                <a:solidFill>
                  <a:srgbClr val="1A1A1A"/>
                </a:solidFill>
                <a:effectLst/>
                <a:latin typeface="Brandon Grotesque"/>
              </a:rPr>
              <a:t>“property” means any interest, present or </a:t>
            </a:r>
            <a:r>
              <a:rPr lang="en-US" sz="1800" b="1" i="1" dirty="0">
                <a:solidFill>
                  <a:srgbClr val="1A1A1A"/>
                </a:solidFill>
                <a:effectLst/>
                <a:latin typeface="Brandon Grotesque"/>
              </a:rPr>
              <a:t>future, vested or contingent</a:t>
            </a:r>
            <a:r>
              <a:rPr lang="en-US" sz="1800" b="0" i="1" dirty="0">
                <a:solidFill>
                  <a:srgbClr val="1A1A1A"/>
                </a:solidFill>
                <a:effectLst/>
                <a:latin typeface="Brandon Grotesque"/>
              </a:rPr>
              <a:t>, in real or personal property and includes,</a:t>
            </a:r>
          </a:p>
          <a:p>
            <a:pPr algn="just"/>
            <a:r>
              <a:rPr lang="en-US" sz="1800" b="0" i="1" dirty="0">
                <a:solidFill>
                  <a:srgbClr val="1A1A1A"/>
                </a:solidFill>
                <a:effectLst/>
                <a:latin typeface="Brandon Grotesque"/>
              </a:rPr>
              <a:t>(a) property over which a spouse has, alone or in conjunction with another person, a </a:t>
            </a:r>
            <a:r>
              <a:rPr lang="en-US" sz="1800" b="1" i="1" dirty="0">
                <a:solidFill>
                  <a:srgbClr val="1A1A1A"/>
                </a:solidFill>
                <a:effectLst/>
                <a:latin typeface="Brandon Grotesque"/>
              </a:rPr>
              <a:t>power of appointment </a:t>
            </a:r>
            <a:r>
              <a:rPr lang="en-US" sz="1800" b="0" i="1" dirty="0">
                <a:solidFill>
                  <a:srgbClr val="1A1A1A"/>
                </a:solidFill>
                <a:effectLst/>
                <a:latin typeface="Brandon Grotesque"/>
              </a:rPr>
              <a:t>exercisable in </a:t>
            </a:r>
            <a:r>
              <a:rPr lang="en-US" sz="1800" b="0" i="1" dirty="0" err="1">
                <a:solidFill>
                  <a:srgbClr val="1A1A1A"/>
                </a:solidFill>
                <a:effectLst/>
                <a:latin typeface="Brandon Grotesque"/>
              </a:rPr>
              <a:t>favour</a:t>
            </a:r>
            <a:r>
              <a:rPr lang="en-US" sz="1800" b="0" i="1" dirty="0">
                <a:solidFill>
                  <a:srgbClr val="1A1A1A"/>
                </a:solidFill>
                <a:effectLst/>
                <a:latin typeface="Brandon Grotesque"/>
              </a:rPr>
              <a:t> of himself or herself,</a:t>
            </a:r>
          </a:p>
          <a:p>
            <a:pPr algn="just"/>
            <a:r>
              <a:rPr lang="en-US" sz="1800" b="0" i="1" dirty="0">
                <a:solidFill>
                  <a:srgbClr val="1A1A1A"/>
                </a:solidFill>
                <a:effectLst/>
                <a:latin typeface="Brandon Grotesque"/>
              </a:rPr>
              <a:t>(b) property disposed of by a spouse but over which the spouse has, alone or in conjunction with another person, a power to revoke the disposition or a power to consume or dispose of the property, and</a:t>
            </a:r>
          </a:p>
          <a:p>
            <a:pPr algn="just"/>
            <a:r>
              <a:rPr lang="en-US" sz="1800" b="0" i="1" dirty="0">
                <a:solidFill>
                  <a:srgbClr val="1A1A1A"/>
                </a:solidFill>
                <a:effectLst/>
                <a:latin typeface="Brandon Grotesque"/>
              </a:rPr>
              <a:t>(c) in the case of a spouse’s rights under a pension plan, the imputed value, for family law purposes, of the spouse’s interest in the plan, as determined in accordance with section 10.1, for the period beginning with the date of the marriage and ending on the valuation date; </a:t>
            </a:r>
            <a:endParaRPr lang="en-CA" sz="1800" i="1" dirty="0">
              <a:latin typeface="Brandon Grotesque"/>
            </a:endParaRPr>
          </a:p>
        </p:txBody>
      </p:sp>
      <p:pic>
        <p:nvPicPr>
          <p:cNvPr id="5" name="Picture 4">
            <a:extLst>
              <a:ext uri="{FF2B5EF4-FFF2-40B4-BE49-F238E27FC236}">
                <a16:creationId xmlns:a16="http://schemas.microsoft.com/office/drawing/2014/main" id="{86AC3C3A-D0AA-FB74-597B-2E9853B6650A}"/>
              </a:ext>
            </a:extLst>
          </p:cNvPr>
          <p:cNvPicPr>
            <a:picLocks noChangeAspect="1"/>
          </p:cNvPicPr>
          <p:nvPr/>
        </p:nvPicPr>
        <p:blipFill>
          <a:blip r:embed="rId2"/>
          <a:stretch>
            <a:fillRect/>
          </a:stretch>
        </p:blipFill>
        <p:spPr>
          <a:xfrm>
            <a:off x="216163" y="6301052"/>
            <a:ext cx="362001" cy="333422"/>
          </a:xfrm>
          <a:prstGeom prst="rect">
            <a:avLst/>
          </a:prstGeom>
        </p:spPr>
      </p:pic>
      <p:cxnSp>
        <p:nvCxnSpPr>
          <p:cNvPr id="7" name="Straight Connector 6">
            <a:extLst>
              <a:ext uri="{FF2B5EF4-FFF2-40B4-BE49-F238E27FC236}">
                <a16:creationId xmlns:a16="http://schemas.microsoft.com/office/drawing/2014/main" id="{3AF73EAD-F947-EE03-5850-772732373A12}"/>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86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3591B7-52D7-AD4A-219C-58865352FEFA}"/>
              </a:ext>
            </a:extLst>
          </p:cNvPr>
          <p:cNvSpPr>
            <a:spLocks noGrp="1"/>
          </p:cNvSpPr>
          <p:nvPr>
            <p:ph type="subTitle" idx="1"/>
          </p:nvPr>
        </p:nvSpPr>
        <p:spPr>
          <a:xfrm>
            <a:off x="1285362" y="1382256"/>
            <a:ext cx="9144000" cy="609502"/>
          </a:xfrm>
        </p:spPr>
        <p:txBody>
          <a:bodyPr>
            <a:normAutofit/>
          </a:bodyPr>
          <a:lstStyle/>
          <a:p>
            <a:r>
              <a:rPr lang="en-US" sz="2000" dirty="0"/>
              <a:t>Unequal division of net family property </a:t>
            </a:r>
            <a:endParaRPr lang="en-CA" sz="2000" dirty="0"/>
          </a:p>
        </p:txBody>
      </p:sp>
      <p:sp>
        <p:nvSpPr>
          <p:cNvPr id="4" name="Text Placeholder 3">
            <a:extLst>
              <a:ext uri="{FF2B5EF4-FFF2-40B4-BE49-F238E27FC236}">
                <a16:creationId xmlns:a16="http://schemas.microsoft.com/office/drawing/2014/main" id="{EE889454-DE9A-D557-968D-8D2B825A208A}"/>
              </a:ext>
            </a:extLst>
          </p:cNvPr>
          <p:cNvSpPr>
            <a:spLocks noGrp="1"/>
          </p:cNvSpPr>
          <p:nvPr>
            <p:ph type="body" sz="quarter" idx="10"/>
          </p:nvPr>
        </p:nvSpPr>
        <p:spPr>
          <a:xfrm>
            <a:off x="1285362" y="1808878"/>
            <a:ext cx="9382638" cy="6979521"/>
          </a:xfrm>
        </p:spPr>
        <p:txBody>
          <a:bodyPr/>
          <a:lstStyle/>
          <a:p>
            <a:pPr algn="just"/>
            <a:r>
              <a:rPr lang="en-US" sz="2000" dirty="0"/>
              <a:t>Under s. 5(6)f of the </a:t>
            </a:r>
            <a:r>
              <a:rPr lang="en-US" sz="2000" i="1" dirty="0"/>
              <a:t>FLA, t</a:t>
            </a:r>
            <a:r>
              <a:rPr lang="en-US" sz="2000" dirty="0"/>
              <a:t>he court has the power to make an order for an “unequal” equalization payment, taking into account several factors, if to do otherwise would be “unconscionable”:</a:t>
            </a:r>
          </a:p>
          <a:p>
            <a:pPr algn="just"/>
            <a:r>
              <a:rPr lang="en-US" sz="2000" b="0" i="0" dirty="0">
                <a:effectLst/>
                <a:latin typeface="Brandon Grotesque"/>
              </a:rPr>
              <a:t>a spouse’s </a:t>
            </a:r>
            <a:r>
              <a:rPr lang="en-US" sz="2000" b="1" i="0" dirty="0">
                <a:effectLst/>
                <a:latin typeface="Brandon Grotesque"/>
              </a:rPr>
              <a:t>failure to disclose </a:t>
            </a:r>
            <a:r>
              <a:rPr lang="en-US" sz="2000" b="0" i="0" dirty="0">
                <a:effectLst/>
                <a:latin typeface="Brandon Grotesque"/>
              </a:rPr>
              <a:t>to the other spouse debts or other liabilities existing at the date of the marriage; </a:t>
            </a:r>
            <a:r>
              <a:rPr lang="en-US" sz="2000" b="1" i="0" dirty="0">
                <a:effectLst/>
                <a:latin typeface="Brandon Grotesque"/>
              </a:rPr>
              <a:t>debts</a:t>
            </a:r>
            <a:r>
              <a:rPr lang="en-US" sz="2000" b="0" i="0" dirty="0">
                <a:effectLst/>
                <a:latin typeface="Brandon Grotesque"/>
              </a:rPr>
              <a:t> or other liabilities were </a:t>
            </a:r>
            <a:r>
              <a:rPr lang="en-US" sz="2000" b="1" i="0" dirty="0">
                <a:effectLst/>
                <a:latin typeface="Brandon Grotesque"/>
              </a:rPr>
              <a:t>incurred recklessly or in bad faith</a:t>
            </a:r>
            <a:r>
              <a:rPr lang="en-US" sz="2000" b="0" i="0" dirty="0">
                <a:effectLst/>
                <a:latin typeface="Brandon Grotesque"/>
              </a:rPr>
              <a:t>; part of a spouse’s net family property that consists of </a:t>
            </a:r>
            <a:r>
              <a:rPr lang="en-US" sz="2000" b="1" i="0" dirty="0">
                <a:effectLst/>
                <a:latin typeface="Brandon Grotesque"/>
              </a:rPr>
              <a:t>gifts made by the other spouse</a:t>
            </a:r>
            <a:r>
              <a:rPr lang="en-US" sz="2000" b="0" i="0" dirty="0">
                <a:effectLst/>
                <a:latin typeface="Brandon Grotesque"/>
              </a:rPr>
              <a:t>; a </a:t>
            </a:r>
            <a:r>
              <a:rPr lang="en-US" sz="2000" b="1" i="0" dirty="0">
                <a:effectLst/>
                <a:latin typeface="Brandon Grotesque"/>
              </a:rPr>
              <a:t>spouse’s intentional or reckless depletion of his or her net family property</a:t>
            </a:r>
            <a:r>
              <a:rPr lang="en-US" sz="2000" b="0" i="0" dirty="0">
                <a:effectLst/>
                <a:latin typeface="Brandon Grotesque"/>
              </a:rPr>
              <a:t>; the fact that the amount a spouse would otherwise receive is disproportionately large in relation to </a:t>
            </a:r>
            <a:r>
              <a:rPr lang="en-US" sz="2000" b="1" i="0" dirty="0">
                <a:effectLst/>
                <a:latin typeface="Brandon Grotesque"/>
              </a:rPr>
              <a:t>a period of cohabitation that is less than five years</a:t>
            </a:r>
            <a:r>
              <a:rPr lang="en-US" sz="2000" b="0" i="0" dirty="0">
                <a:effectLst/>
                <a:latin typeface="Brandon Grotesque"/>
              </a:rPr>
              <a:t>; the fact that </a:t>
            </a:r>
            <a:r>
              <a:rPr lang="en-US" sz="2000" b="1" i="0" dirty="0">
                <a:effectLst/>
                <a:latin typeface="Brandon Grotesque"/>
              </a:rPr>
              <a:t>one spouse has incurred a disproportionately larger amount of debts</a:t>
            </a:r>
            <a:r>
              <a:rPr lang="en-US" sz="2000" b="0" i="0" dirty="0">
                <a:effectLst/>
                <a:latin typeface="Brandon Grotesque"/>
              </a:rPr>
              <a:t> or other </a:t>
            </a:r>
            <a:r>
              <a:rPr lang="en-US" sz="2000" b="1" i="0" dirty="0">
                <a:effectLst/>
                <a:latin typeface="Brandon Grotesque"/>
              </a:rPr>
              <a:t>liabilities than the other spouse for the support of the family; a </a:t>
            </a:r>
            <a:r>
              <a:rPr lang="en-US" sz="2000" b="0" i="0" dirty="0">
                <a:effectLst/>
                <a:latin typeface="Brandon Grotesque"/>
              </a:rPr>
              <a:t>written agreement between the spouses that is not a domestic contract; or, </a:t>
            </a:r>
            <a:r>
              <a:rPr lang="en-US" sz="2000" b="1" i="0" dirty="0">
                <a:effectLst/>
                <a:latin typeface="Brandon Grotesque"/>
              </a:rPr>
              <a:t>any other circumstance relating to the acquisition, disposition, preservation, maintenance or improvement of property. </a:t>
            </a:r>
          </a:p>
          <a:p>
            <a:endParaRPr lang="en-CA" dirty="0"/>
          </a:p>
        </p:txBody>
      </p:sp>
      <p:sp>
        <p:nvSpPr>
          <p:cNvPr id="6" name="Subtitle 2">
            <a:extLst>
              <a:ext uri="{FF2B5EF4-FFF2-40B4-BE49-F238E27FC236}">
                <a16:creationId xmlns:a16="http://schemas.microsoft.com/office/drawing/2014/main" id="{A547E9A4-E4EA-51E1-E20B-474E5F4F370E}"/>
              </a:ext>
            </a:extLst>
          </p:cNvPr>
          <p:cNvSpPr txBox="1">
            <a:spLocks/>
          </p:cNvSpPr>
          <p:nvPr/>
        </p:nvSpPr>
        <p:spPr>
          <a:xfrm>
            <a:off x="1285362" y="772253"/>
            <a:ext cx="9382638" cy="50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003856"/>
                </a:solidFill>
                <a:latin typeface="Brandon Grotesque Medium" charset="0"/>
                <a:ea typeface="Brandon Grotesque Medium" charset="0"/>
                <a:cs typeface="Brandon Grotesque Medium"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latin typeface="Brandon Grotesque"/>
              </a:rPr>
              <a:t>How to correct?</a:t>
            </a:r>
            <a:endParaRPr lang="en-US" sz="3600" b="1" i="1" dirty="0"/>
          </a:p>
        </p:txBody>
      </p:sp>
      <p:cxnSp>
        <p:nvCxnSpPr>
          <p:cNvPr id="10" name="Straight Connector 9">
            <a:extLst>
              <a:ext uri="{FF2B5EF4-FFF2-40B4-BE49-F238E27FC236}">
                <a16:creationId xmlns:a16="http://schemas.microsoft.com/office/drawing/2014/main" id="{CCD0BE82-03DB-5F57-2A92-3E16370A6699}"/>
              </a:ext>
            </a:extLst>
          </p:cNvPr>
          <p:cNvCxnSpPr/>
          <p:nvPr/>
        </p:nvCxnSpPr>
        <p:spPr>
          <a:xfrm>
            <a:off x="11699240" y="0"/>
            <a:ext cx="0" cy="6858000"/>
          </a:xfrm>
          <a:prstGeom prst="line">
            <a:avLst/>
          </a:prstGeom>
          <a:ln w="88900">
            <a:solidFill>
              <a:srgbClr val="003856"/>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1BB090A-BA7E-2636-CF87-08F9DCB7A78D}"/>
              </a:ext>
            </a:extLst>
          </p:cNvPr>
          <p:cNvPicPr>
            <a:picLocks noChangeAspect="1"/>
          </p:cNvPicPr>
          <p:nvPr/>
        </p:nvPicPr>
        <p:blipFill>
          <a:blip r:embed="rId2"/>
          <a:stretch>
            <a:fillRect/>
          </a:stretch>
        </p:blipFill>
        <p:spPr>
          <a:xfrm>
            <a:off x="216163" y="5972961"/>
            <a:ext cx="488509" cy="661513"/>
          </a:xfrm>
          <a:prstGeom prst="rect">
            <a:avLst/>
          </a:prstGeom>
        </p:spPr>
      </p:pic>
    </p:spTree>
    <p:extLst>
      <p:ext uri="{BB962C8B-B14F-4D97-AF65-F5344CB8AC3E}">
        <p14:creationId xmlns:p14="http://schemas.microsoft.com/office/powerpoint/2010/main" val="547543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E0D7-8DE7-4BE1-0F2D-43DF8B92404E}"/>
              </a:ext>
            </a:extLst>
          </p:cNvPr>
          <p:cNvSpPr>
            <a:spLocks noGrp="1"/>
          </p:cNvSpPr>
          <p:nvPr>
            <p:ph type="title"/>
          </p:nvPr>
        </p:nvSpPr>
        <p:spPr>
          <a:xfrm>
            <a:off x="838200" y="941831"/>
            <a:ext cx="10515600" cy="3774631"/>
          </a:xfrm>
        </p:spPr>
        <p:txBody>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 SINGAPORE PERSPECTIVE</a:t>
            </a:r>
            <a:br>
              <a:rPr lang="en-US" sz="3600" b="1" dirty="0">
                <a:latin typeface="Tahoma" panose="020B0604030504040204" pitchFamily="34" charset="0"/>
                <a:ea typeface="Tahoma" panose="020B0604030504040204" pitchFamily="34" charset="0"/>
                <a:cs typeface="Tahoma" panose="020B0604030504040204" pitchFamily="34" charset="0"/>
              </a:rPr>
            </a:b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Wong Kai Yun</a:t>
            </a:r>
            <a:br>
              <a:rPr lang="en-US" dirty="0"/>
            </a:br>
            <a:endParaRPr lang="en-SG" dirty="0"/>
          </a:p>
        </p:txBody>
      </p:sp>
      <p:pic>
        <p:nvPicPr>
          <p:cNvPr id="5" name="Picture 4" descr="A close up of a sign&#10;&#10;Description automatically generated">
            <a:extLst>
              <a:ext uri="{FF2B5EF4-FFF2-40B4-BE49-F238E27FC236}">
                <a16:creationId xmlns:a16="http://schemas.microsoft.com/office/drawing/2014/main" id="{0A3F3846-3298-E89B-0B6B-1CAA28D31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203" y="4294308"/>
            <a:ext cx="2423593" cy="1023697"/>
          </a:xfrm>
          <a:prstGeom prst="rect">
            <a:avLst/>
          </a:prstGeom>
        </p:spPr>
      </p:pic>
      <p:sp>
        <p:nvSpPr>
          <p:cNvPr id="6" name="Rectangle 5">
            <a:extLst>
              <a:ext uri="{FF2B5EF4-FFF2-40B4-BE49-F238E27FC236}">
                <a16:creationId xmlns:a16="http://schemas.microsoft.com/office/drawing/2014/main" id="{B66EF571-DF74-66D1-3EA2-97DC97706189}"/>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0619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6BF2-4C1C-443E-3A74-7559DFDA93AA}"/>
              </a:ext>
            </a:extLst>
          </p:cNvPr>
          <p:cNvSpPr>
            <a:spLocks noGrp="1"/>
          </p:cNvSpPr>
          <p:nvPr>
            <p:ph type="title"/>
          </p:nvPr>
        </p:nvSpPr>
        <p:spPr/>
        <p:txBody>
          <a:bodyPr>
            <a:norm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J</a:t>
            </a:r>
            <a:r>
              <a:rPr lang="en-SG" sz="3600" b="1" dirty="0">
                <a:latin typeface="Tahoma" panose="020B0604030504040204" pitchFamily="34" charset="0"/>
                <a:ea typeface="Tahoma" panose="020B0604030504040204" pitchFamily="34" charset="0"/>
                <a:cs typeface="Tahoma" panose="020B0604030504040204" pitchFamily="34" charset="0"/>
              </a:rPr>
              <a:t>URISDICTION FOR DIVORCE/ANCILLARIES</a:t>
            </a:r>
          </a:p>
        </p:txBody>
      </p:sp>
      <p:sp>
        <p:nvSpPr>
          <p:cNvPr id="3" name="Content Placeholder 2">
            <a:extLst>
              <a:ext uri="{FF2B5EF4-FFF2-40B4-BE49-F238E27FC236}">
                <a16:creationId xmlns:a16="http://schemas.microsoft.com/office/drawing/2014/main" id="{E432BF08-ABF8-4B3E-CE79-A86B7FCA247E}"/>
              </a:ext>
            </a:extLst>
          </p:cNvPr>
          <p:cNvSpPr>
            <a:spLocks noGrp="1"/>
          </p:cNvSpPr>
          <p:nvPr>
            <p:ph idx="1"/>
          </p:nvPr>
        </p:nvSpPr>
        <p:spPr>
          <a:xfrm>
            <a:off x="1148081" y="1953259"/>
            <a:ext cx="10058400" cy="3936579"/>
          </a:xfrm>
        </p:spPr>
        <p:txBody>
          <a:bodyPr anchor="t">
            <a:normAutofit/>
          </a:bodyPr>
          <a:lstStyle/>
          <a:p>
            <a:pPr marL="0" indent="0" algn="just">
              <a:lnSpc>
                <a:spcPct val="150000"/>
              </a:lnSpc>
              <a:buNone/>
            </a:pPr>
            <a:r>
              <a:rPr lang="en-SG" sz="1700" dirty="0">
                <a:latin typeface="Tahoma" panose="020B0604030504040204" pitchFamily="34" charset="0"/>
                <a:ea typeface="Tahoma" panose="020B0604030504040204" pitchFamily="34" charset="0"/>
                <a:cs typeface="Tahoma" panose="020B0604030504040204" pitchFamily="34" charset="0"/>
              </a:rPr>
              <a:t>The Singapore Family Justice Courts have jurisdiction where:- </a:t>
            </a:r>
          </a:p>
          <a:p>
            <a:pPr marL="342900" indent="-342900" algn="just">
              <a:lnSpc>
                <a:spcPct val="150000"/>
              </a:lnSpc>
              <a:buAutoNum type="alphaLcParenBoth"/>
            </a:pPr>
            <a:r>
              <a:rPr lang="en-SG" sz="1700" dirty="0">
                <a:latin typeface="Tahoma" panose="020B0604030504040204" pitchFamily="34" charset="0"/>
                <a:ea typeface="Tahoma" panose="020B0604030504040204" pitchFamily="34" charset="0"/>
                <a:cs typeface="Tahoma" panose="020B0604030504040204" pitchFamily="34" charset="0"/>
              </a:rPr>
              <a:t>At least 3 years have passed since the marriage (Section 94(1) of the Women’s Charter); and</a:t>
            </a:r>
          </a:p>
          <a:p>
            <a:pPr marL="342900" indent="-342900" algn="just">
              <a:lnSpc>
                <a:spcPct val="150000"/>
              </a:lnSpc>
              <a:buAutoNum type="alphaLcParenBoth"/>
            </a:pPr>
            <a:r>
              <a:rPr lang="en-SG" sz="1700" dirty="0">
                <a:latin typeface="Tahoma" panose="020B0604030504040204" pitchFamily="34" charset="0"/>
                <a:ea typeface="Tahoma" panose="020B0604030504040204" pitchFamily="34" charset="0"/>
                <a:cs typeface="Tahoma" panose="020B0604030504040204" pitchFamily="34" charset="0"/>
              </a:rPr>
              <a:t>Either of the parties to the marriage is (a) domiciled in Singapore at the time of commencement of proceedings; or (b) habitually resident in Singapore for a period of 3 years immediately preceding the commencement of proceedings.</a:t>
            </a:r>
          </a:p>
          <a:p>
            <a:pPr marL="0" indent="0" algn="just">
              <a:lnSpc>
                <a:spcPct val="150000"/>
              </a:lnSpc>
              <a:buNone/>
            </a:pPr>
            <a:endParaRPr lang="en-SG" sz="1700"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en-SG" sz="1800" dirty="0">
              <a:solidFill>
                <a:srgbClr val="0F115A"/>
              </a:solidFill>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en-SG" sz="1800" dirty="0">
              <a:solidFill>
                <a:srgbClr val="0F115A"/>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EFC46931-A0B4-71BE-2F55-B7594FDC36E0}"/>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05E01954-866F-C477-4870-D9439734C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15756479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6BF2-4C1C-443E-3A74-7559DFDA93AA}"/>
              </a:ext>
            </a:extLst>
          </p:cNvPr>
          <p:cNvSpPr>
            <a:spLocks noGrp="1"/>
          </p:cNvSpPr>
          <p:nvPr>
            <p:ph type="title"/>
          </p:nvPr>
        </p:nvSpPr>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MATRIMONIAL ASSETS</a:t>
            </a:r>
          </a:p>
        </p:txBody>
      </p:sp>
      <p:sp>
        <p:nvSpPr>
          <p:cNvPr id="22" name="Content Placeholder 2">
            <a:extLst>
              <a:ext uri="{FF2B5EF4-FFF2-40B4-BE49-F238E27FC236}">
                <a16:creationId xmlns:a16="http://schemas.microsoft.com/office/drawing/2014/main" id="{D8C88BCE-3F84-4167-ED79-F3D4F9287773}"/>
              </a:ext>
            </a:extLst>
          </p:cNvPr>
          <p:cNvSpPr>
            <a:spLocks noGrp="1"/>
          </p:cNvSpPr>
          <p:nvPr>
            <p:ph idx="1"/>
          </p:nvPr>
        </p:nvSpPr>
        <p:spPr>
          <a:xfrm>
            <a:off x="1066800" y="1555240"/>
            <a:ext cx="10058400" cy="3936580"/>
          </a:xfrm>
        </p:spPr>
        <p:txBody>
          <a:bodyPr anchor="t">
            <a:noAutofit/>
          </a:bodyPr>
          <a:lstStyle/>
          <a:p>
            <a:pPr marL="0" indent="0" algn="just">
              <a:lnSpc>
                <a:spcPct val="150000"/>
              </a:lnSpc>
              <a:buNone/>
            </a:pPr>
            <a:r>
              <a:rPr lang="en-US" sz="1500" dirty="0">
                <a:latin typeface="Tahoma" panose="020B0604030504040204" pitchFamily="34" charset="0"/>
                <a:ea typeface="Tahoma" panose="020B0604030504040204" pitchFamily="34" charset="0"/>
                <a:cs typeface="Tahoma" panose="020B0604030504040204" pitchFamily="34" charset="0"/>
              </a:rPr>
              <a:t>Section 112(10) of the Women’s Charter – Matrimonial assets are:- </a:t>
            </a:r>
          </a:p>
          <a:p>
            <a:pPr marL="342900" indent="-342900" algn="just">
              <a:lnSpc>
                <a:spcPct val="150000"/>
              </a:lnSpc>
              <a:buAutoNum type="alphaLcParenBoth"/>
            </a:pPr>
            <a:r>
              <a:rPr lang="en-US" sz="1400" b="0" i="0" dirty="0">
                <a:effectLst/>
                <a:latin typeface="Tahoma" panose="020B0604030504040204" pitchFamily="34" charset="0"/>
                <a:ea typeface="Tahoma" panose="020B0604030504040204" pitchFamily="34" charset="0"/>
                <a:cs typeface="Tahoma" panose="020B0604030504040204" pitchFamily="34" charset="0"/>
              </a:rPr>
              <a:t>any asset acquired before the marriage by one party or both parties to the marriage —</a:t>
            </a:r>
          </a:p>
          <a:p>
            <a:pPr marL="692658" lvl="1" indent="-400050" algn="just">
              <a:lnSpc>
                <a:spcPct val="150000"/>
              </a:lnSpc>
              <a:buAutoNum type="romanLcParenBoth"/>
            </a:pPr>
            <a:r>
              <a:rPr lang="en-US" sz="1400" b="0" i="0" dirty="0">
                <a:effectLst/>
                <a:latin typeface="Tahoma" panose="020B0604030504040204" pitchFamily="34" charset="0"/>
                <a:ea typeface="Tahoma" panose="020B0604030504040204" pitchFamily="34" charset="0"/>
                <a:cs typeface="Tahoma" panose="020B0604030504040204" pitchFamily="34" charset="0"/>
              </a:rPr>
              <a:t>ordinarily used or enjoyed by both parties or one or more of their children while the parties are residing together for shelter or transportation or for household, education, recreational, social or aesthetic purposes; or</a:t>
            </a:r>
          </a:p>
          <a:p>
            <a:pPr marL="692658" lvl="1" indent="-400050" algn="just">
              <a:lnSpc>
                <a:spcPct val="150000"/>
              </a:lnSpc>
              <a:buAutoNum type="romanLcParenBoth"/>
            </a:pPr>
            <a:r>
              <a:rPr lang="en-US" sz="1400" b="0" i="0" dirty="0">
                <a:effectLst/>
                <a:latin typeface="Tahoma" panose="020B0604030504040204" pitchFamily="34" charset="0"/>
                <a:ea typeface="Tahoma" panose="020B0604030504040204" pitchFamily="34" charset="0"/>
                <a:cs typeface="Tahoma" panose="020B0604030504040204" pitchFamily="34" charset="0"/>
              </a:rPr>
              <a:t>which has been substantially improved during the marriage by the other party or by both parties to the marriage; and</a:t>
            </a:r>
          </a:p>
          <a:p>
            <a:pPr marL="342900" indent="-342900" algn="just">
              <a:lnSpc>
                <a:spcPct val="150000"/>
              </a:lnSpc>
              <a:buAutoNum type="alphaLcParenBoth"/>
            </a:pPr>
            <a:r>
              <a:rPr lang="en-US" sz="1400" b="0" i="0" dirty="0">
                <a:effectLst/>
                <a:latin typeface="Tahoma" panose="020B0604030504040204" pitchFamily="34" charset="0"/>
                <a:ea typeface="Tahoma" panose="020B0604030504040204" pitchFamily="34" charset="0"/>
                <a:cs typeface="Tahoma" panose="020B0604030504040204" pitchFamily="34" charset="0"/>
              </a:rPr>
              <a:t>any other asset of any nature acquired during the marriage by one party or both parties to the marriage,</a:t>
            </a:r>
          </a:p>
          <a:p>
            <a:pPr marL="0" indent="0" algn="just">
              <a:lnSpc>
                <a:spcPct val="150000"/>
              </a:lnSpc>
              <a:buNone/>
            </a:pPr>
            <a:r>
              <a:rPr lang="en-US" sz="1400" b="0" i="0" dirty="0">
                <a:effectLst/>
                <a:latin typeface="Tahoma" panose="020B0604030504040204" pitchFamily="34" charset="0"/>
                <a:ea typeface="Tahoma" panose="020B0604030504040204" pitchFamily="34" charset="0"/>
                <a:cs typeface="Tahoma" panose="020B0604030504040204" pitchFamily="34" charset="0"/>
              </a:rPr>
              <a:t>but does not include any asset (not being a matrimonial home) that has been acquired by one party at any time by gift or inheritance and that has not been substantially improved during the marriage by the other party or by both parties to the marriage.</a:t>
            </a:r>
            <a:endParaRPr lang="en-SG" sz="1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43EC0B3-D7DD-79CF-3FCF-EFE8268A4B9D}"/>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FACD1097-789D-4A14-5362-F74F913EC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194189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6BF2-4C1C-443E-3A74-7559DFDA93AA}"/>
              </a:ext>
            </a:extLst>
          </p:cNvPr>
          <p:cNvSpPr>
            <a:spLocks noGrp="1"/>
          </p:cNvSpPr>
          <p:nvPr>
            <p:ph type="title"/>
          </p:nvPr>
        </p:nvSpPr>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DIVISION OF ASSETS</a:t>
            </a:r>
          </a:p>
        </p:txBody>
      </p:sp>
      <p:sp>
        <p:nvSpPr>
          <p:cNvPr id="22" name="Content Placeholder 2">
            <a:extLst>
              <a:ext uri="{FF2B5EF4-FFF2-40B4-BE49-F238E27FC236}">
                <a16:creationId xmlns:a16="http://schemas.microsoft.com/office/drawing/2014/main" id="{D8C88BCE-3F84-4167-ED79-F3D4F9287773}"/>
              </a:ext>
            </a:extLst>
          </p:cNvPr>
          <p:cNvSpPr>
            <a:spLocks noGrp="1"/>
          </p:cNvSpPr>
          <p:nvPr>
            <p:ph idx="1"/>
          </p:nvPr>
        </p:nvSpPr>
        <p:spPr>
          <a:xfrm>
            <a:off x="1148081" y="1690688"/>
            <a:ext cx="10058400" cy="3604508"/>
          </a:xfrm>
        </p:spPr>
        <p:txBody>
          <a:bodyPr anchor="t">
            <a:normAutofit/>
          </a:bodyPr>
          <a:lstStyle/>
          <a:p>
            <a:pPr marL="0" indent="0" algn="just">
              <a:lnSpc>
                <a:spcPct val="150000"/>
              </a:lnSpc>
              <a:buNone/>
            </a:pPr>
            <a:r>
              <a:rPr lang="en-US" sz="1700" dirty="0">
                <a:latin typeface="Tahoma" panose="020B0604030504040204" pitchFamily="34" charset="0"/>
                <a:ea typeface="Tahoma" panose="020B0604030504040204" pitchFamily="34" charset="0"/>
                <a:cs typeface="Tahoma" panose="020B0604030504040204" pitchFamily="34" charset="0"/>
              </a:rPr>
              <a:t>Section 112(1) of the Women’s Charter: The Court has the power to divide matrimonial assets in such proportion as the Court thinks just and equitable. </a:t>
            </a:r>
          </a:p>
          <a:p>
            <a:pPr marL="0" indent="0" algn="just">
              <a:lnSpc>
                <a:spcPct val="150000"/>
              </a:lnSpc>
              <a:buNone/>
            </a:pPr>
            <a:r>
              <a:rPr lang="en-US" sz="1700" dirty="0">
                <a:latin typeface="Tahoma" panose="020B0604030504040204" pitchFamily="34" charset="0"/>
                <a:ea typeface="Tahoma" panose="020B0604030504040204" pitchFamily="34" charset="0"/>
                <a:cs typeface="Tahoma" panose="020B0604030504040204" pitchFamily="34" charset="0"/>
              </a:rPr>
              <a:t>Section 112(2) of the Women’s Charter provides various a list of non-exhaustive factors for the Court to consider in dividing the matrimonial assets, e.g. extent of contributions, debt(s) and needs etc.</a:t>
            </a:r>
          </a:p>
          <a:p>
            <a:pPr marL="0" indent="0" algn="just">
              <a:lnSpc>
                <a:spcPct val="150000"/>
              </a:lnSpc>
              <a:buNone/>
            </a:pPr>
            <a:endParaRPr lang="en-US" sz="17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None/>
            </a:pPr>
            <a:r>
              <a:rPr lang="en-US" sz="1700" dirty="0">
                <a:latin typeface="Tahoma" panose="020B0604030504040204" pitchFamily="34" charset="0"/>
                <a:ea typeface="Tahoma" panose="020B0604030504040204" pitchFamily="34" charset="0"/>
                <a:cs typeface="Tahoma" panose="020B0604030504040204" pitchFamily="34" charset="0"/>
              </a:rPr>
              <a:t>Fault is NOT a specific factor listed in the Women’s Charter.</a:t>
            </a:r>
          </a:p>
          <a:p>
            <a:pPr marL="0" indent="0" algn="just">
              <a:lnSpc>
                <a:spcPct val="150000"/>
              </a:lnSpc>
              <a:buNone/>
            </a:pPr>
            <a:endParaRPr lang="en-US" sz="1800" dirty="0">
              <a:solidFill>
                <a:srgbClr val="0F115A"/>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AF29B685-EE8F-49A0-014A-198B684CFE98}"/>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2299CD0-CCA2-3E46-94D2-2A961070D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2146883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6BF2-4C1C-443E-3A74-7559DFDA93AA}"/>
              </a:ext>
            </a:extLst>
          </p:cNvPr>
          <p:cNvSpPr>
            <a:spLocks noGrp="1"/>
          </p:cNvSpPr>
          <p:nvPr>
            <p:ph type="title"/>
          </p:nvPr>
        </p:nvSpPr>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DIVISION OF ASSETS</a:t>
            </a:r>
          </a:p>
        </p:txBody>
      </p:sp>
      <p:sp>
        <p:nvSpPr>
          <p:cNvPr id="22" name="Content Placeholder 2">
            <a:extLst>
              <a:ext uri="{FF2B5EF4-FFF2-40B4-BE49-F238E27FC236}">
                <a16:creationId xmlns:a16="http://schemas.microsoft.com/office/drawing/2014/main" id="{D8C88BCE-3F84-4167-ED79-F3D4F9287773}"/>
              </a:ext>
            </a:extLst>
          </p:cNvPr>
          <p:cNvSpPr>
            <a:spLocks noGrp="1"/>
          </p:cNvSpPr>
          <p:nvPr>
            <p:ph idx="1"/>
          </p:nvPr>
        </p:nvSpPr>
        <p:spPr>
          <a:xfrm>
            <a:off x="1148081" y="1589084"/>
            <a:ext cx="10058400" cy="4329112"/>
          </a:xfrm>
        </p:spPr>
        <p:txBody>
          <a:bodyPr anchor="t">
            <a:normAutofit lnSpcReduction="10000"/>
          </a:bodyPr>
          <a:lstStyle/>
          <a:p>
            <a:pPr marL="0" indent="0" algn="just">
              <a:lnSpc>
                <a:spcPct val="150000"/>
              </a:lnSpc>
              <a:buNone/>
            </a:pPr>
            <a:r>
              <a:rPr lang="en-US" sz="1700" dirty="0">
                <a:latin typeface="Tahoma" panose="020B0604030504040204" pitchFamily="34" charset="0"/>
                <a:ea typeface="Tahoma" panose="020B0604030504040204" pitchFamily="34" charset="0"/>
                <a:cs typeface="Tahoma" panose="020B0604030504040204" pitchFamily="34" charset="0"/>
              </a:rPr>
              <a:t>Landmark case: </a:t>
            </a:r>
            <a:r>
              <a:rPr lang="en-US" sz="1700" i="1" dirty="0">
                <a:latin typeface="Tahoma" panose="020B0604030504040204" pitchFamily="34" charset="0"/>
                <a:ea typeface="Tahoma" panose="020B0604030504040204" pitchFamily="34" charset="0"/>
                <a:cs typeface="Tahoma" panose="020B0604030504040204" pitchFamily="34" charset="0"/>
              </a:rPr>
              <a:t>ANJ v ANK </a:t>
            </a:r>
            <a:r>
              <a:rPr lang="en-US" sz="1700" dirty="0">
                <a:latin typeface="Tahoma" panose="020B0604030504040204" pitchFamily="34" charset="0"/>
                <a:ea typeface="Tahoma" panose="020B0604030504040204" pitchFamily="34" charset="0"/>
                <a:cs typeface="Tahoma" panose="020B0604030504040204" pitchFamily="34" charset="0"/>
              </a:rPr>
              <a:t>[2015] SGCA 34</a:t>
            </a:r>
          </a:p>
          <a:p>
            <a:pPr marL="0" indent="0" algn="just">
              <a:lnSpc>
                <a:spcPct val="150000"/>
              </a:lnSpc>
              <a:buNone/>
            </a:pPr>
            <a:r>
              <a:rPr lang="en-US" sz="1600" b="1" dirty="0">
                <a:latin typeface="Tahoma" panose="020B0604030504040204" pitchFamily="34" charset="0"/>
                <a:ea typeface="Tahoma" panose="020B0604030504040204" pitchFamily="34" charset="0"/>
                <a:cs typeface="Tahoma" panose="020B0604030504040204" pitchFamily="34" charset="0"/>
              </a:rPr>
              <a:t>Step 1</a:t>
            </a:r>
            <a:r>
              <a:rPr lang="en-US" sz="1600" dirty="0">
                <a:latin typeface="Tahoma" panose="020B0604030504040204" pitchFamily="34" charset="0"/>
                <a:ea typeface="Tahoma" panose="020B0604030504040204" pitchFamily="34" charset="0"/>
                <a:cs typeface="Tahoma" panose="020B0604030504040204" pitchFamily="34" charset="0"/>
              </a:rPr>
              <a:t>: Identifying the pool of matrimonial assets.</a:t>
            </a:r>
          </a:p>
          <a:p>
            <a:pPr marL="0" indent="0" algn="just">
              <a:lnSpc>
                <a:spcPct val="150000"/>
              </a:lnSpc>
              <a:buNone/>
            </a:pPr>
            <a:r>
              <a:rPr lang="en-SG" sz="1600" b="1" dirty="0">
                <a:latin typeface="Tahoma" panose="020B0604030504040204" pitchFamily="34" charset="0"/>
                <a:ea typeface="Tahoma" panose="020B0604030504040204" pitchFamily="34" charset="0"/>
                <a:cs typeface="Tahoma" panose="020B0604030504040204" pitchFamily="34" charset="0"/>
              </a:rPr>
              <a:t>Step 2</a:t>
            </a:r>
            <a:r>
              <a:rPr lang="en-SG" sz="1600" dirty="0">
                <a:latin typeface="Tahoma" panose="020B0604030504040204" pitchFamily="34" charset="0"/>
                <a:ea typeface="Tahoma" panose="020B0604030504040204" pitchFamily="34" charset="0"/>
                <a:cs typeface="Tahoma" panose="020B0604030504040204" pitchFamily="34" charset="0"/>
              </a:rPr>
              <a:t>: Ascribing a ratio to each party’s DIRECT and INDIRECT contributions to the marriage to each other. </a:t>
            </a:r>
            <a:r>
              <a:rPr lang="en-SG" sz="1600" i="1" dirty="0">
                <a:latin typeface="Tahoma" panose="020B0604030504040204" pitchFamily="34" charset="0"/>
                <a:ea typeface="Tahoma" panose="020B0604030504040204" pitchFamily="34" charset="0"/>
                <a:cs typeface="Tahoma" panose="020B0604030504040204" pitchFamily="34" charset="0"/>
              </a:rPr>
              <a:t>(</a:t>
            </a:r>
            <a:r>
              <a:rPr lang="en-SG" sz="1600" i="1" dirty="0" err="1">
                <a:latin typeface="Tahoma" panose="020B0604030504040204" pitchFamily="34" charset="0"/>
                <a:ea typeface="Tahoma" panose="020B0604030504040204" pitchFamily="34" charset="0"/>
                <a:cs typeface="Tahoma" panose="020B0604030504040204" pitchFamily="34" charset="0"/>
              </a:rPr>
              <a:t>nb.</a:t>
            </a:r>
            <a:r>
              <a:rPr lang="en-SG" sz="1600" i="1" dirty="0">
                <a:latin typeface="Tahoma" panose="020B0604030504040204" pitchFamily="34" charset="0"/>
                <a:ea typeface="Tahoma" panose="020B0604030504040204" pitchFamily="34" charset="0"/>
                <a:cs typeface="Tahoma" panose="020B0604030504040204" pitchFamily="34" charset="0"/>
              </a:rPr>
              <a:t> Husband is not the caregiver of the child; cohabitation not taken into account)</a:t>
            </a:r>
          </a:p>
          <a:p>
            <a:pPr marL="0" indent="0" algn="just">
              <a:lnSpc>
                <a:spcPct val="150000"/>
              </a:lnSpc>
              <a:buNone/>
            </a:pPr>
            <a:r>
              <a:rPr lang="en-SG" sz="1600" b="1" dirty="0">
                <a:latin typeface="Tahoma" panose="020B0604030504040204" pitchFamily="34" charset="0"/>
                <a:ea typeface="Tahoma" panose="020B0604030504040204" pitchFamily="34" charset="0"/>
                <a:cs typeface="Tahoma" panose="020B0604030504040204" pitchFamily="34" charset="0"/>
              </a:rPr>
              <a:t>Step 3</a:t>
            </a:r>
            <a:r>
              <a:rPr lang="en-SG" sz="1600" dirty="0">
                <a:latin typeface="Tahoma" panose="020B0604030504040204" pitchFamily="34" charset="0"/>
                <a:ea typeface="Tahoma" panose="020B0604030504040204" pitchFamily="34" charset="0"/>
                <a:cs typeface="Tahoma" panose="020B0604030504040204" pitchFamily="34" charset="0"/>
              </a:rPr>
              <a:t>: </a:t>
            </a:r>
            <a:r>
              <a:rPr lang="en-SG" sz="1600" u="sng" dirty="0">
                <a:latin typeface="Tahoma" panose="020B0604030504040204" pitchFamily="34" charset="0"/>
                <a:ea typeface="Tahoma" panose="020B0604030504040204" pitchFamily="34" charset="0"/>
                <a:cs typeface="Tahoma" panose="020B0604030504040204" pitchFamily="34" charset="0"/>
              </a:rPr>
              <a:t>Averaging</a:t>
            </a:r>
            <a:r>
              <a:rPr lang="en-SG" sz="1600" dirty="0">
                <a:latin typeface="Tahoma" panose="020B0604030504040204" pitchFamily="34" charset="0"/>
                <a:ea typeface="Tahoma" panose="020B0604030504040204" pitchFamily="34" charset="0"/>
                <a:cs typeface="Tahoma" panose="020B0604030504040204" pitchFamily="34" charset="0"/>
              </a:rPr>
              <a:t> the ratios for the same to arrive at each party’s share of the matrimonial assets – The weightage may vary depending on the facts of each case.</a:t>
            </a:r>
          </a:p>
          <a:p>
            <a:pPr marL="0" indent="0" algn="just">
              <a:lnSpc>
                <a:spcPct val="150000"/>
              </a:lnSpc>
              <a:buNone/>
            </a:pPr>
            <a:r>
              <a:rPr lang="en-SG" sz="1600" b="1" dirty="0">
                <a:latin typeface="Tahoma" panose="020B0604030504040204" pitchFamily="34" charset="0"/>
                <a:ea typeface="Tahoma" panose="020B0604030504040204" pitchFamily="34" charset="0"/>
                <a:cs typeface="Tahoma" panose="020B0604030504040204" pitchFamily="34" charset="0"/>
              </a:rPr>
              <a:t>Step 4</a:t>
            </a:r>
            <a:r>
              <a:rPr lang="en-SG" sz="1600" dirty="0">
                <a:latin typeface="Tahoma" panose="020B0604030504040204" pitchFamily="34" charset="0"/>
                <a:ea typeface="Tahoma" panose="020B0604030504040204" pitchFamily="34" charset="0"/>
                <a:cs typeface="Tahoma" panose="020B0604030504040204" pitchFamily="34" charset="0"/>
              </a:rPr>
              <a:t>: Making the necessary adjustments to reach a just an equitable result based on the particular facts, e.g. failing to make full and frank disclosure of the matrimonial assets.</a:t>
            </a:r>
          </a:p>
          <a:p>
            <a:pPr marL="0" indent="0" algn="just">
              <a:lnSpc>
                <a:spcPct val="150000"/>
              </a:lnSpc>
              <a:buNone/>
            </a:pPr>
            <a:endParaRPr lang="en-SG" sz="16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None/>
            </a:pPr>
            <a:r>
              <a:rPr lang="en-SG" sz="1700" dirty="0">
                <a:latin typeface="Tahoma" panose="020B0604030504040204" pitchFamily="34" charset="0"/>
                <a:ea typeface="Tahoma" panose="020B0604030504040204" pitchFamily="34" charset="0"/>
                <a:cs typeface="Tahoma" panose="020B0604030504040204" pitchFamily="34" charset="0"/>
              </a:rPr>
              <a:t>What percentage of assets is Husband likely to receive in Singapore?</a:t>
            </a:r>
          </a:p>
        </p:txBody>
      </p:sp>
      <p:sp>
        <p:nvSpPr>
          <p:cNvPr id="5" name="Rectangle 4">
            <a:extLst>
              <a:ext uri="{FF2B5EF4-FFF2-40B4-BE49-F238E27FC236}">
                <a16:creationId xmlns:a16="http://schemas.microsoft.com/office/drawing/2014/main" id="{422CB58B-4544-8CA7-FD75-FCD0BC4FBE8A}"/>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CC84006-DC1C-8FA5-6B55-D0FF061AF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2817953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6BF2-4C1C-443E-3A74-7559DFDA93AA}"/>
              </a:ext>
            </a:extLst>
          </p:cNvPr>
          <p:cNvSpPr>
            <a:spLocks noGrp="1"/>
          </p:cNvSpPr>
          <p:nvPr>
            <p:ph type="title"/>
          </p:nvPr>
        </p:nvSpPr>
        <p:spPr/>
        <p:txBody>
          <a:bodyPr>
            <a:norm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ROLE OF F</a:t>
            </a:r>
            <a:r>
              <a:rPr lang="en-SG" sz="3600" b="1" dirty="0">
                <a:latin typeface="Tahoma" panose="020B0604030504040204" pitchFamily="34" charset="0"/>
                <a:ea typeface="Tahoma" panose="020B0604030504040204" pitchFamily="34" charset="0"/>
                <a:cs typeface="Tahoma" panose="020B0604030504040204" pitchFamily="34" charset="0"/>
              </a:rPr>
              <a:t>AULT IN DIVISION OF ASSETS</a:t>
            </a:r>
          </a:p>
        </p:txBody>
      </p:sp>
      <p:sp>
        <p:nvSpPr>
          <p:cNvPr id="22" name="Content Placeholder 2">
            <a:extLst>
              <a:ext uri="{FF2B5EF4-FFF2-40B4-BE49-F238E27FC236}">
                <a16:creationId xmlns:a16="http://schemas.microsoft.com/office/drawing/2014/main" id="{D8C88BCE-3F84-4167-ED79-F3D4F9287773}"/>
              </a:ext>
            </a:extLst>
          </p:cNvPr>
          <p:cNvSpPr>
            <a:spLocks noGrp="1"/>
          </p:cNvSpPr>
          <p:nvPr>
            <p:ph idx="1"/>
          </p:nvPr>
        </p:nvSpPr>
        <p:spPr>
          <a:xfrm>
            <a:off x="1148081" y="1690688"/>
            <a:ext cx="10058400" cy="3665645"/>
          </a:xfrm>
        </p:spPr>
        <p:txBody>
          <a:bodyPr anchor="t">
            <a:normAutofit/>
          </a:bodyPr>
          <a:lstStyle/>
          <a:p>
            <a:pPr marL="0" indent="0" algn="just">
              <a:lnSpc>
                <a:spcPct val="150000"/>
              </a:lnSpc>
              <a:buNone/>
            </a:pPr>
            <a:r>
              <a:rPr lang="en-US" sz="1700" dirty="0">
                <a:latin typeface="Tahoma" panose="020B0604030504040204" pitchFamily="34" charset="0"/>
                <a:ea typeface="Tahoma" panose="020B0604030504040204" pitchFamily="34" charset="0"/>
                <a:cs typeface="Tahoma" panose="020B0604030504040204" pitchFamily="34" charset="0"/>
              </a:rPr>
              <a:t>Rare case where fault was relevant: </a:t>
            </a:r>
            <a:r>
              <a:rPr lang="en-US" sz="1700" i="1" dirty="0">
                <a:latin typeface="Tahoma" panose="020B0604030504040204" pitchFamily="34" charset="0"/>
                <a:ea typeface="Tahoma" panose="020B0604030504040204" pitchFamily="34" charset="0"/>
                <a:cs typeface="Tahoma" panose="020B0604030504040204" pitchFamily="34" charset="0"/>
              </a:rPr>
              <a:t>Chan Tin Sun v Fong Quay Sim </a:t>
            </a:r>
            <a:r>
              <a:rPr lang="en-US" sz="1700" dirty="0">
                <a:latin typeface="Tahoma" panose="020B0604030504040204" pitchFamily="34" charset="0"/>
                <a:ea typeface="Tahoma" panose="020B0604030504040204" pitchFamily="34" charset="0"/>
                <a:cs typeface="Tahoma" panose="020B0604030504040204" pitchFamily="34" charset="0"/>
              </a:rPr>
              <a:t>[2015] SGCA 2</a:t>
            </a:r>
          </a:p>
          <a:p>
            <a:pPr marL="292608" lvl="1" indent="0" algn="just">
              <a:lnSpc>
                <a:spcPct val="150000"/>
              </a:lnSpc>
              <a:buNone/>
            </a:pPr>
            <a:r>
              <a:rPr lang="en-SG" sz="1700" dirty="0">
                <a:latin typeface="Tahoma" panose="020B0604030504040204" pitchFamily="34" charset="0"/>
                <a:ea typeface="Tahoma" panose="020B0604030504040204" pitchFamily="34" charset="0"/>
                <a:cs typeface="Tahoma" panose="020B0604030504040204" pitchFamily="34" charset="0"/>
              </a:rPr>
              <a:t>The</a:t>
            </a:r>
            <a:r>
              <a:rPr lang="en-SG" sz="1700" dirty="0">
                <a:effectLst/>
                <a:latin typeface="Tahoma" panose="020B0604030504040204" pitchFamily="34" charset="0"/>
                <a:ea typeface="Tahoma" panose="020B0604030504040204" pitchFamily="34" charset="0"/>
                <a:cs typeface="Tahoma" panose="020B0604030504040204" pitchFamily="34" charset="0"/>
              </a:rPr>
              <a:t> wife’s ascribed </a:t>
            </a:r>
            <a:r>
              <a:rPr lang="en-SG" sz="1700" dirty="0">
                <a:latin typeface="Tahoma" panose="020B0604030504040204" pitchFamily="34" charset="0"/>
                <a:ea typeface="Tahoma" panose="020B0604030504040204" pitchFamily="34" charset="0"/>
                <a:cs typeface="Tahoma" panose="020B0604030504040204" pitchFamily="34" charset="0"/>
              </a:rPr>
              <a:t>share of the matrimonial assets was reduced (“negative contribution”) because the Court found that she</a:t>
            </a:r>
            <a:r>
              <a:rPr lang="en-SG" sz="1700" dirty="0">
                <a:effectLst/>
                <a:latin typeface="Tahoma" panose="020B0604030504040204" pitchFamily="34" charset="0"/>
                <a:ea typeface="Tahoma" panose="020B0604030504040204" pitchFamily="34" charset="0"/>
                <a:cs typeface="Tahoma" panose="020B0604030504040204" pitchFamily="34" charset="0"/>
              </a:rPr>
              <a:t> had fundamentally undermined the co-operative partnership and harmed the welfare of the husband by poisoning him for a year by adding insecticide into his food.</a:t>
            </a:r>
          </a:p>
          <a:p>
            <a:pPr marL="0" indent="0" algn="just">
              <a:lnSpc>
                <a:spcPct val="150000"/>
              </a:lnSpc>
              <a:buNone/>
            </a:pPr>
            <a:r>
              <a:rPr lang="en-SG" sz="1700" dirty="0">
                <a:latin typeface="Tahoma" panose="020B0604030504040204" pitchFamily="34" charset="0"/>
                <a:ea typeface="Tahoma" panose="020B0604030504040204" pitchFamily="34" charset="0"/>
                <a:cs typeface="Tahoma" panose="020B0604030504040204" pitchFamily="34" charset="0"/>
              </a:rPr>
              <a:t>However, the Court has clarified the threshold for “negative contribution” as conduct that is both extreme and undisputed : </a:t>
            </a:r>
            <a:r>
              <a:rPr lang="en-SG" sz="1700" i="1" dirty="0">
                <a:latin typeface="Tahoma" panose="020B0604030504040204" pitchFamily="34" charset="0"/>
                <a:ea typeface="Tahoma" panose="020B0604030504040204" pitchFamily="34" charset="0"/>
                <a:cs typeface="Tahoma" panose="020B0604030504040204" pitchFamily="34" charset="0"/>
              </a:rPr>
              <a:t>UQZ v URA</a:t>
            </a:r>
            <a:r>
              <a:rPr lang="en-SG" sz="1700" dirty="0">
                <a:latin typeface="Tahoma" panose="020B0604030504040204" pitchFamily="34" charset="0"/>
                <a:ea typeface="Tahoma" panose="020B0604030504040204" pitchFamily="34" charset="0"/>
                <a:cs typeface="Tahoma" panose="020B0604030504040204" pitchFamily="34" charset="0"/>
              </a:rPr>
              <a:t> [2019] SGFC 2. Adulterous behaviour of a party, locking a party in the flat and turning off electrical mains, and unilateral removal of child is insufficient.</a:t>
            </a:r>
          </a:p>
        </p:txBody>
      </p:sp>
      <p:sp>
        <p:nvSpPr>
          <p:cNvPr id="5" name="Rectangle 4">
            <a:extLst>
              <a:ext uri="{FF2B5EF4-FFF2-40B4-BE49-F238E27FC236}">
                <a16:creationId xmlns:a16="http://schemas.microsoft.com/office/drawing/2014/main" id="{B1AE47C8-BE6A-01BB-639A-48515563AE33}"/>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7BD3D77A-0B56-343B-2EB5-7712C1F08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347766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6BF2-4C1C-443E-3A74-7559DFDA93AA}"/>
              </a:ext>
            </a:extLst>
          </p:cNvPr>
          <p:cNvSpPr>
            <a:spLocks noGrp="1"/>
          </p:cNvSpPr>
          <p:nvPr>
            <p:ph type="title"/>
          </p:nvPr>
        </p:nvSpPr>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SPOUSAL MAINTENANCE</a:t>
            </a:r>
          </a:p>
        </p:txBody>
      </p:sp>
      <p:sp>
        <p:nvSpPr>
          <p:cNvPr id="22" name="Content Placeholder 2">
            <a:extLst>
              <a:ext uri="{FF2B5EF4-FFF2-40B4-BE49-F238E27FC236}">
                <a16:creationId xmlns:a16="http://schemas.microsoft.com/office/drawing/2014/main" id="{D8C88BCE-3F84-4167-ED79-F3D4F9287773}"/>
              </a:ext>
            </a:extLst>
          </p:cNvPr>
          <p:cNvSpPr>
            <a:spLocks noGrp="1"/>
          </p:cNvSpPr>
          <p:nvPr>
            <p:ph idx="1"/>
          </p:nvPr>
        </p:nvSpPr>
        <p:spPr>
          <a:xfrm>
            <a:off x="1148080" y="1439334"/>
            <a:ext cx="10370003" cy="4622799"/>
          </a:xfrm>
        </p:spPr>
        <p:txBody>
          <a:bodyPr anchor="t">
            <a:noAutofit/>
          </a:bodyPr>
          <a:lstStyle/>
          <a:p>
            <a:pPr marL="0" indent="0" algn="just">
              <a:lnSpc>
                <a:spcPct val="150000"/>
              </a:lnSpc>
              <a:buNone/>
            </a:pPr>
            <a:r>
              <a:rPr lang="en-US" sz="1400" dirty="0">
                <a:latin typeface="Tahoma" panose="020B0604030504040204" pitchFamily="34" charset="0"/>
                <a:ea typeface="Tahoma" panose="020B0604030504040204" pitchFamily="34" charset="0"/>
                <a:cs typeface="Tahoma" panose="020B0604030504040204" pitchFamily="34" charset="0"/>
              </a:rPr>
              <a:t>Applicable for </a:t>
            </a:r>
            <a:r>
              <a:rPr lang="en-US" sz="1400" u="sng" dirty="0">
                <a:latin typeface="Tahoma" panose="020B0604030504040204" pitchFamily="34" charset="0"/>
                <a:ea typeface="Tahoma" panose="020B0604030504040204" pitchFamily="34" charset="0"/>
                <a:cs typeface="Tahoma" panose="020B0604030504040204" pitchFamily="34" charset="0"/>
              </a:rPr>
              <a:t>wife</a:t>
            </a:r>
            <a:r>
              <a:rPr lang="en-US" sz="1400" dirty="0">
                <a:latin typeface="Tahoma" panose="020B0604030504040204" pitchFamily="34" charset="0"/>
                <a:ea typeface="Tahoma" panose="020B0604030504040204" pitchFamily="34" charset="0"/>
                <a:cs typeface="Tahoma" panose="020B0604030504040204" pitchFamily="34" charset="0"/>
              </a:rPr>
              <a:t> and </a:t>
            </a:r>
            <a:r>
              <a:rPr lang="en-US" sz="1400" u="sng" dirty="0">
                <a:latin typeface="Tahoma" panose="020B0604030504040204" pitchFamily="34" charset="0"/>
                <a:ea typeface="Tahoma" panose="020B0604030504040204" pitchFamily="34" charset="0"/>
                <a:cs typeface="Tahoma" panose="020B0604030504040204" pitchFamily="34" charset="0"/>
              </a:rPr>
              <a:t>incapacitated</a:t>
            </a:r>
            <a:r>
              <a:rPr lang="en-US" sz="1400" dirty="0">
                <a:latin typeface="Tahoma" panose="020B0604030504040204" pitchFamily="34" charset="0"/>
                <a:ea typeface="Tahoma" panose="020B0604030504040204" pitchFamily="34" charset="0"/>
                <a:cs typeface="Tahoma" panose="020B0604030504040204" pitchFamily="34" charset="0"/>
              </a:rPr>
              <a:t> husband : Section 113(1) of the Women’s Charter</a:t>
            </a:r>
          </a:p>
          <a:p>
            <a:pPr marL="0" indent="0" algn="just">
              <a:lnSpc>
                <a:spcPct val="150000"/>
              </a:lnSpc>
              <a:spcBef>
                <a:spcPts val="600"/>
              </a:spcBef>
              <a:buNone/>
            </a:pPr>
            <a:r>
              <a:rPr lang="en-US" sz="1400" dirty="0">
                <a:latin typeface="Tahoma" panose="020B0604030504040204" pitchFamily="34" charset="0"/>
                <a:ea typeface="Tahoma" panose="020B0604030504040204" pitchFamily="34" charset="0"/>
                <a:cs typeface="Tahoma" panose="020B0604030504040204" pitchFamily="34" charset="0"/>
              </a:rPr>
              <a:t>Section 114(1) of the Women’s Charter provides a list of non-exhaustive considerations – Main ones are:</a:t>
            </a:r>
          </a:p>
          <a:p>
            <a:pPr marL="342900" indent="-342900" algn="just">
              <a:lnSpc>
                <a:spcPct val="150000"/>
              </a:lnSpc>
              <a:spcBef>
                <a:spcPts val="600"/>
              </a:spcBef>
              <a:buAutoNum type="alphaLcParenBoth"/>
            </a:pPr>
            <a:r>
              <a:rPr lang="en-US" sz="1200" dirty="0">
                <a:latin typeface="Tahoma" panose="020B0604030504040204" pitchFamily="34" charset="0"/>
                <a:ea typeface="Tahoma" panose="020B0604030504040204" pitchFamily="34" charset="0"/>
                <a:cs typeface="Tahoma" panose="020B0604030504040204" pitchFamily="34" charset="0"/>
              </a:rPr>
              <a:t>income, earning capacity, property and other financial resources each party has or is likely to have in the foreseeable future;</a:t>
            </a:r>
          </a:p>
          <a:p>
            <a:pPr marL="342900" indent="-342900" algn="just">
              <a:lnSpc>
                <a:spcPct val="150000"/>
              </a:lnSpc>
              <a:spcBef>
                <a:spcPts val="600"/>
              </a:spcBef>
              <a:buAutoNum type="alphaLcParenBoth"/>
            </a:pPr>
            <a:r>
              <a:rPr lang="en-US" sz="1200" dirty="0">
                <a:latin typeface="Tahoma" panose="020B0604030504040204" pitchFamily="34" charset="0"/>
                <a:ea typeface="Tahoma" panose="020B0604030504040204" pitchFamily="34" charset="0"/>
                <a:cs typeface="Tahoma" panose="020B0604030504040204" pitchFamily="34" charset="0"/>
              </a:rPr>
              <a:t>Financial needs, obligations and responsibilities each party has or is likely to have in the foreseeable future; and</a:t>
            </a:r>
          </a:p>
          <a:p>
            <a:pPr marL="342900" indent="-342900" algn="just">
              <a:lnSpc>
                <a:spcPct val="150000"/>
              </a:lnSpc>
              <a:spcBef>
                <a:spcPts val="600"/>
              </a:spcBef>
              <a:buAutoNum type="alphaLcParenBoth"/>
            </a:pPr>
            <a:r>
              <a:rPr lang="en-US" sz="1200" dirty="0">
                <a:latin typeface="Tahoma" panose="020B0604030504040204" pitchFamily="34" charset="0"/>
                <a:ea typeface="Tahoma" panose="020B0604030504040204" pitchFamily="34" charset="0"/>
                <a:cs typeface="Tahoma" panose="020B0604030504040204" pitchFamily="34" charset="0"/>
              </a:rPr>
              <a:t>Standard of living enjoyed by the family before the breakdown of the marriage.  </a:t>
            </a:r>
          </a:p>
          <a:p>
            <a:pPr marL="0" indent="0" algn="just">
              <a:lnSpc>
                <a:spcPct val="150000"/>
              </a:lnSpc>
              <a:spcBef>
                <a:spcPts val="600"/>
              </a:spcBef>
              <a:buNone/>
            </a:pPr>
            <a:endParaRPr lang="en-US"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spcBef>
                <a:spcPts val="400"/>
              </a:spcBef>
              <a:buNone/>
            </a:pPr>
            <a:r>
              <a:rPr lang="en-US" sz="1400" dirty="0">
                <a:latin typeface="Tahoma" panose="020B0604030504040204" pitchFamily="34" charset="0"/>
                <a:ea typeface="Tahoma" panose="020B0604030504040204" pitchFamily="34" charset="0"/>
                <a:cs typeface="Tahoma" panose="020B0604030504040204" pitchFamily="34" charset="0"/>
              </a:rPr>
              <a:t>Balancing between the payee spouse’s </a:t>
            </a:r>
            <a:r>
              <a:rPr lang="en-US" sz="1400" u="sng" dirty="0">
                <a:latin typeface="Tahoma" panose="020B0604030504040204" pitchFamily="34" charset="0"/>
                <a:ea typeface="Tahoma" panose="020B0604030504040204" pitchFamily="34" charset="0"/>
                <a:cs typeface="Tahoma" panose="020B0604030504040204" pitchFamily="34" charset="0"/>
              </a:rPr>
              <a:t>reasonable needs/expenses </a:t>
            </a:r>
            <a:r>
              <a:rPr lang="en-US" sz="1400" dirty="0">
                <a:latin typeface="Tahoma" panose="020B0604030504040204" pitchFamily="34" charset="0"/>
                <a:ea typeface="Tahoma" panose="020B0604030504040204" pitchFamily="34" charset="0"/>
                <a:cs typeface="Tahoma" panose="020B0604030504040204" pitchFamily="34" charset="0"/>
              </a:rPr>
              <a:t>vs the payor spouse’s </a:t>
            </a:r>
            <a:r>
              <a:rPr lang="en-US" sz="1400" u="sng" dirty="0">
                <a:latin typeface="Tahoma" panose="020B0604030504040204" pitchFamily="34" charset="0"/>
                <a:ea typeface="Tahoma" panose="020B0604030504040204" pitchFamily="34" charset="0"/>
                <a:cs typeface="Tahoma" panose="020B0604030504040204" pitchFamily="34" charset="0"/>
              </a:rPr>
              <a:t>ability to pay </a:t>
            </a:r>
            <a:r>
              <a:rPr lang="en-US" sz="1400" dirty="0">
                <a:latin typeface="Tahoma" panose="020B0604030504040204" pitchFamily="34" charset="0"/>
                <a:ea typeface="Tahoma" panose="020B0604030504040204" pitchFamily="34" charset="0"/>
                <a:cs typeface="Tahoma" panose="020B0604030504040204" pitchFamily="34" charset="0"/>
              </a:rPr>
              <a:t>: </a:t>
            </a:r>
          </a:p>
          <a:p>
            <a:pPr marL="0" indent="0" algn="just">
              <a:lnSpc>
                <a:spcPct val="150000"/>
              </a:lnSpc>
              <a:spcBef>
                <a:spcPts val="400"/>
              </a:spcBef>
              <a:buNone/>
            </a:pPr>
            <a:r>
              <a:rPr lang="en-US" sz="1400" i="1" dirty="0">
                <a:latin typeface="Tahoma" panose="020B0604030504040204" pitchFamily="34" charset="0"/>
                <a:ea typeface="Tahoma" panose="020B0604030504040204" pitchFamily="34" charset="0"/>
                <a:cs typeface="Tahoma" panose="020B0604030504040204" pitchFamily="34" charset="0"/>
              </a:rPr>
              <a:t>Foo Ah Yan v </a:t>
            </a:r>
            <a:r>
              <a:rPr lang="en-US" sz="1400" i="1" dirty="0" err="1">
                <a:latin typeface="Tahoma" panose="020B0604030504040204" pitchFamily="34" charset="0"/>
                <a:ea typeface="Tahoma" panose="020B0604030504040204" pitchFamily="34" charset="0"/>
                <a:cs typeface="Tahoma" panose="020B0604030504040204" pitchFamily="34" charset="0"/>
              </a:rPr>
              <a:t>Chiam</a:t>
            </a:r>
            <a:r>
              <a:rPr lang="en-US" sz="1400" i="1" dirty="0">
                <a:latin typeface="Tahoma" panose="020B0604030504040204" pitchFamily="34" charset="0"/>
                <a:ea typeface="Tahoma" panose="020B0604030504040204" pitchFamily="34" charset="0"/>
                <a:cs typeface="Tahoma" panose="020B0604030504040204" pitchFamily="34" charset="0"/>
              </a:rPr>
              <a:t> Heng Chow</a:t>
            </a:r>
            <a:r>
              <a:rPr lang="en-US" sz="1400" dirty="0">
                <a:latin typeface="Tahoma" panose="020B0604030504040204" pitchFamily="34" charset="0"/>
                <a:ea typeface="Tahoma" panose="020B0604030504040204" pitchFamily="34" charset="0"/>
                <a:cs typeface="Tahoma" panose="020B0604030504040204" pitchFamily="34" charset="0"/>
              </a:rPr>
              <a:t> [2012] 2 SLR 506.</a:t>
            </a:r>
          </a:p>
          <a:p>
            <a:pPr marL="0" indent="0" algn="just">
              <a:lnSpc>
                <a:spcPct val="150000"/>
              </a:lnSpc>
              <a:spcBef>
                <a:spcPts val="400"/>
              </a:spcBef>
              <a:buNone/>
            </a:pPr>
            <a:r>
              <a:rPr lang="en-US" sz="1400" dirty="0">
                <a:latin typeface="Tahoma" panose="020B0604030504040204" pitchFamily="34" charset="0"/>
                <a:ea typeface="Tahoma" panose="020B0604030504040204" pitchFamily="34" charset="0"/>
                <a:cs typeface="Tahoma" panose="020B0604030504040204" pitchFamily="34" charset="0"/>
              </a:rPr>
              <a:t>There may be no spousal maintenance if the division of matrimonial assets is sufficient to maintain the payee spouse : </a:t>
            </a:r>
          </a:p>
          <a:p>
            <a:pPr marL="0" indent="0" algn="just">
              <a:lnSpc>
                <a:spcPct val="150000"/>
              </a:lnSpc>
              <a:spcBef>
                <a:spcPts val="400"/>
              </a:spcBef>
              <a:buNone/>
            </a:pPr>
            <a:r>
              <a:rPr lang="en-US" sz="1400" i="1" dirty="0">
                <a:latin typeface="Tahoma" panose="020B0604030504040204" pitchFamily="34" charset="0"/>
                <a:ea typeface="Tahoma" panose="020B0604030504040204" pitchFamily="34" charset="0"/>
                <a:cs typeface="Tahoma" panose="020B0604030504040204" pitchFamily="34" charset="0"/>
              </a:rPr>
              <a:t>TNL v TNK </a:t>
            </a:r>
            <a:r>
              <a:rPr lang="en-US" sz="1400" dirty="0">
                <a:latin typeface="Tahoma" panose="020B0604030504040204" pitchFamily="34" charset="0"/>
                <a:ea typeface="Tahoma" panose="020B0604030504040204" pitchFamily="34" charset="0"/>
                <a:cs typeface="Tahoma" panose="020B0604030504040204" pitchFamily="34" charset="0"/>
              </a:rPr>
              <a:t>[2017] SGCA 15.</a:t>
            </a:r>
          </a:p>
          <a:p>
            <a:pPr marL="0" indent="0" algn="just">
              <a:lnSpc>
                <a:spcPct val="150000"/>
              </a:lnSpc>
              <a:buNone/>
            </a:pPr>
            <a:endParaRPr lang="en-SG" sz="14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None/>
            </a:pPr>
            <a:r>
              <a:rPr lang="en-SG" sz="1400" dirty="0">
                <a:latin typeface="Tahoma" panose="020B0604030504040204" pitchFamily="34" charset="0"/>
                <a:ea typeface="Tahoma" panose="020B0604030504040204" pitchFamily="34" charset="0"/>
                <a:cs typeface="Tahoma" panose="020B0604030504040204" pitchFamily="34" charset="0"/>
              </a:rPr>
              <a:t>Again, fault </a:t>
            </a:r>
            <a:r>
              <a:rPr lang="en-US" sz="1400" dirty="0">
                <a:latin typeface="Tahoma" panose="020B0604030504040204" pitchFamily="34" charset="0"/>
                <a:ea typeface="Tahoma" panose="020B0604030504040204" pitchFamily="34" charset="0"/>
                <a:cs typeface="Tahoma" panose="020B0604030504040204" pitchFamily="34" charset="0"/>
              </a:rPr>
              <a:t>is NOT a specific factor listed in the Women’s Charter.</a:t>
            </a:r>
          </a:p>
          <a:p>
            <a:pPr marL="0" indent="0" algn="just">
              <a:lnSpc>
                <a:spcPct val="150000"/>
              </a:lnSpc>
              <a:buNone/>
            </a:pPr>
            <a:endParaRPr lang="en-SG" sz="16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F2C49B1E-E5D0-FB7F-4C1F-43C029D022FF}"/>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7C636F77-0560-71CA-92B9-32395528A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88391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D3225BF-83A9-59E6-59A7-DF25384B9DF6}"/>
              </a:ext>
            </a:extLst>
          </p:cNvPr>
          <p:cNvSpPr>
            <a:spLocks noGrp="1"/>
          </p:cNvSpPr>
          <p:nvPr>
            <p:ph idx="1"/>
          </p:nvPr>
        </p:nvSpPr>
        <p:spPr>
          <a:xfrm>
            <a:off x="838200" y="1253331"/>
            <a:ext cx="10515600" cy="4351338"/>
          </a:xfrm>
        </p:spPr>
        <p:txBody>
          <a:bodyPr>
            <a:normAutofit/>
          </a:bodyPr>
          <a:lstStyle/>
          <a:p>
            <a:pPr marL="0" indent="0" algn="just">
              <a:lnSpc>
                <a:spcPct val="115000"/>
              </a:lnSpc>
              <a:spcAft>
                <a:spcPts val="800"/>
              </a:spcAft>
              <a:buNone/>
            </a:pPr>
            <a:endParaRPr lang="en-CA" sz="18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CA" sz="1800" b="1" u="sng" kern="100" dirty="0">
                <a:effectLst/>
                <a:latin typeface="Aptos" panose="020B0004020202020204" pitchFamily="34" charset="0"/>
                <a:ea typeface="Aptos" panose="020B0004020202020204" pitchFamily="34" charset="0"/>
                <a:cs typeface="Times New Roman" panose="02020603050405020304" pitchFamily="18" charset="0"/>
              </a:rPr>
              <a:t>Not relevant</a:t>
            </a:r>
            <a:r>
              <a:rPr lang="en-CA" sz="1800" b="1" kern="100" dirty="0">
                <a:effectLst/>
                <a:latin typeface="Aptos" panose="020B0004020202020204" pitchFamily="34" charset="0"/>
                <a:ea typeface="Aptos" panose="020B0004020202020204" pitchFamily="34" charset="0"/>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15000"/>
              </a:lnSpc>
              <a:spcAft>
                <a:spcPts val="800"/>
              </a:spcAft>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Evidence that goes solely to the child’s best interests will not be relevant because :</a:t>
            </a:r>
          </a:p>
          <a:p>
            <a:pPr marL="541338" algn="just">
              <a:lnSpc>
                <a:spcPct val="115000"/>
              </a:lnSpc>
              <a:spcAft>
                <a:spcPts val="800"/>
              </a:spcAft>
              <a:buFont typeface="Wingdings" panose="05000000000000000000" pitchFamily="2" charset="2"/>
              <a:buChar char="ü"/>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Hague proceedings start from the assumption that prompt return of the child to their habitual residence is in their best interests,</a:t>
            </a:r>
          </a:p>
          <a:p>
            <a:pPr marL="541338" algn="just">
              <a:lnSpc>
                <a:spcPct val="115000"/>
              </a:lnSpc>
              <a:spcAft>
                <a:spcPts val="800"/>
              </a:spcAft>
              <a:buFont typeface="Wingdings" panose="05000000000000000000" pitchFamily="2" charset="2"/>
              <a:buChar char="ü"/>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 summary proceeding is not the proper forum for an individualized and detailed assessment of the child’s overall circumstances and needs.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4180822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9599-3D58-2599-C479-4EE98E9CC780}"/>
              </a:ext>
            </a:extLst>
          </p:cNvPr>
          <p:cNvSpPr>
            <a:spLocks noGrp="1"/>
          </p:cNvSpPr>
          <p:nvPr>
            <p:ph type="title"/>
          </p:nvPr>
        </p:nvSpPr>
        <p:spPr>
          <a:xfrm>
            <a:off x="838200" y="365125"/>
            <a:ext cx="10515600" cy="1325563"/>
          </a:xfrm>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APPROPRIATE FORUM FOR DIVORCE/ANCILLARIES</a:t>
            </a:r>
            <a:endParaRPr lang="en-SG" sz="3600" dirty="0"/>
          </a:p>
        </p:txBody>
      </p:sp>
      <p:sp>
        <p:nvSpPr>
          <p:cNvPr id="3" name="Content Placeholder 2">
            <a:extLst>
              <a:ext uri="{FF2B5EF4-FFF2-40B4-BE49-F238E27FC236}">
                <a16:creationId xmlns:a16="http://schemas.microsoft.com/office/drawing/2014/main" id="{4F215BF6-9F6B-E384-1684-F2C5C508B3A3}"/>
              </a:ext>
            </a:extLst>
          </p:cNvPr>
          <p:cNvSpPr>
            <a:spLocks noGrp="1"/>
          </p:cNvSpPr>
          <p:nvPr>
            <p:ph idx="1"/>
          </p:nvPr>
        </p:nvSpPr>
        <p:spPr>
          <a:xfrm>
            <a:off x="838200" y="1690688"/>
            <a:ext cx="10515600" cy="4351338"/>
          </a:xfrm>
        </p:spPr>
        <p:txBody>
          <a:bodyPr>
            <a:normAutofit/>
          </a:bodyPr>
          <a:lstStyle/>
          <a:p>
            <a:pPr marL="0" indent="0" algn="just">
              <a:lnSpc>
                <a:spcPct val="150000"/>
              </a:lnSpc>
              <a:buNone/>
            </a:pPr>
            <a:r>
              <a:rPr lang="en-SG" sz="1700" dirty="0">
                <a:latin typeface="Tahoma" panose="020B0604030504040204" pitchFamily="34" charset="0"/>
                <a:ea typeface="Tahoma" panose="020B0604030504040204" pitchFamily="34" charset="0"/>
                <a:cs typeface="Tahoma" panose="020B0604030504040204" pitchFamily="34" charset="0"/>
              </a:rPr>
              <a:t>Even if Singapore has jurisdiction, the test for a stay on grounds of </a:t>
            </a:r>
            <a:r>
              <a:rPr lang="en-SG" sz="1700" i="1" dirty="0">
                <a:latin typeface="Tahoma" panose="020B0604030504040204" pitchFamily="34" charset="0"/>
                <a:ea typeface="Tahoma" panose="020B0604030504040204" pitchFamily="34" charset="0"/>
                <a:cs typeface="Tahoma" panose="020B0604030504040204" pitchFamily="34" charset="0"/>
              </a:rPr>
              <a:t>forum non </a:t>
            </a:r>
            <a:r>
              <a:rPr lang="en-SG" sz="1700" i="1" dirty="0" err="1">
                <a:latin typeface="Tahoma" panose="020B0604030504040204" pitchFamily="34" charset="0"/>
                <a:ea typeface="Tahoma" panose="020B0604030504040204" pitchFamily="34" charset="0"/>
                <a:cs typeface="Tahoma" panose="020B0604030504040204" pitchFamily="34" charset="0"/>
              </a:rPr>
              <a:t>conveniens</a:t>
            </a:r>
            <a:r>
              <a:rPr lang="en-SG" sz="1700" i="1" dirty="0">
                <a:latin typeface="Tahoma" panose="020B0604030504040204" pitchFamily="34" charset="0"/>
                <a:ea typeface="Tahoma" panose="020B0604030504040204" pitchFamily="34" charset="0"/>
                <a:cs typeface="Tahoma" panose="020B0604030504040204" pitchFamily="34" charset="0"/>
              </a:rPr>
              <a:t> </a:t>
            </a:r>
            <a:r>
              <a:rPr lang="en-SG" sz="1700" dirty="0">
                <a:latin typeface="Tahoma" panose="020B0604030504040204" pitchFamily="34" charset="0"/>
                <a:ea typeface="Tahoma" panose="020B0604030504040204" pitchFamily="34" charset="0"/>
                <a:cs typeface="Tahoma" panose="020B0604030504040204" pitchFamily="34" charset="0"/>
              </a:rPr>
              <a:t>adopted in Singapore is the two-stage test set out in </a:t>
            </a:r>
            <a:r>
              <a:rPr lang="en-SG" sz="1700" i="1" dirty="0" err="1">
                <a:latin typeface="Tahoma" panose="020B0604030504040204" pitchFamily="34" charset="0"/>
                <a:ea typeface="Tahoma" panose="020B0604030504040204" pitchFamily="34" charset="0"/>
                <a:cs typeface="Tahoma" panose="020B0604030504040204" pitchFamily="34" charset="0"/>
              </a:rPr>
              <a:t>Spiliada</a:t>
            </a:r>
            <a:r>
              <a:rPr lang="en-SG" sz="1700" i="1" dirty="0">
                <a:latin typeface="Tahoma" panose="020B0604030504040204" pitchFamily="34" charset="0"/>
                <a:ea typeface="Tahoma" panose="020B0604030504040204" pitchFamily="34" charset="0"/>
                <a:cs typeface="Tahoma" panose="020B0604030504040204" pitchFamily="34" charset="0"/>
              </a:rPr>
              <a:t> Maritime Corporation v </a:t>
            </a:r>
            <a:r>
              <a:rPr lang="en-SG" sz="1700" i="1" dirty="0" err="1">
                <a:latin typeface="Tahoma" panose="020B0604030504040204" pitchFamily="34" charset="0"/>
                <a:ea typeface="Tahoma" panose="020B0604030504040204" pitchFamily="34" charset="0"/>
                <a:cs typeface="Tahoma" panose="020B0604030504040204" pitchFamily="34" charset="0"/>
              </a:rPr>
              <a:t>Cansulex</a:t>
            </a:r>
            <a:r>
              <a:rPr lang="en-SG" sz="1700" i="1" dirty="0">
                <a:latin typeface="Tahoma" panose="020B0604030504040204" pitchFamily="34" charset="0"/>
                <a:ea typeface="Tahoma" panose="020B0604030504040204" pitchFamily="34" charset="0"/>
                <a:cs typeface="Tahoma" panose="020B0604030504040204" pitchFamily="34" charset="0"/>
              </a:rPr>
              <a:t> </a:t>
            </a:r>
            <a:r>
              <a:rPr lang="en-SG" sz="1700" dirty="0">
                <a:latin typeface="Tahoma" panose="020B0604030504040204" pitchFamily="34" charset="0"/>
                <a:ea typeface="Tahoma" panose="020B0604030504040204" pitchFamily="34" charset="0"/>
                <a:cs typeface="Tahoma" panose="020B0604030504040204" pitchFamily="34" charset="0"/>
              </a:rPr>
              <a:t>[1987] AC 460 (“</a:t>
            </a:r>
            <a:r>
              <a:rPr lang="en-SG" sz="1700" i="1" dirty="0" err="1">
                <a:latin typeface="Tahoma" panose="020B0604030504040204" pitchFamily="34" charset="0"/>
                <a:ea typeface="Tahoma" panose="020B0604030504040204" pitchFamily="34" charset="0"/>
                <a:cs typeface="Tahoma" panose="020B0604030504040204" pitchFamily="34" charset="0"/>
              </a:rPr>
              <a:t>Spiliada</a:t>
            </a:r>
            <a:r>
              <a:rPr lang="en-SG" sz="1700" dirty="0">
                <a:latin typeface="Tahoma" panose="020B0604030504040204" pitchFamily="34" charset="0"/>
                <a:ea typeface="Tahoma" panose="020B0604030504040204" pitchFamily="34" charset="0"/>
                <a:cs typeface="Tahoma" panose="020B0604030504040204" pitchFamily="34" charset="0"/>
              </a:rPr>
              <a:t>”): - </a:t>
            </a:r>
          </a:p>
          <a:p>
            <a:pPr marL="857250" lvl="1" indent="-400050" algn="just">
              <a:lnSpc>
                <a:spcPct val="150000"/>
              </a:lnSpc>
              <a:buAutoNum type="romanLcParenBoth"/>
            </a:pPr>
            <a:r>
              <a:rPr lang="en-SG" sz="1700" u="sng" dirty="0">
                <a:latin typeface="Tahoma" panose="020B0604030504040204" pitchFamily="34" charset="0"/>
                <a:ea typeface="Tahoma" panose="020B0604030504040204" pitchFamily="34" charset="0"/>
                <a:cs typeface="Tahoma" panose="020B0604030504040204" pitchFamily="34" charset="0"/>
              </a:rPr>
              <a:t>Stage 1</a:t>
            </a:r>
            <a:r>
              <a:rPr lang="en-SG" sz="1700" dirty="0">
                <a:latin typeface="Tahoma" panose="020B0604030504040204" pitchFamily="34" charset="0"/>
                <a:ea typeface="Tahoma" panose="020B0604030504040204" pitchFamily="34" charset="0"/>
                <a:cs typeface="Tahoma" panose="020B0604030504040204" pitchFamily="34" charset="0"/>
              </a:rPr>
              <a:t>: - Whether there is some other </a:t>
            </a:r>
            <a:r>
              <a:rPr lang="en-SG" sz="1700" u="sng" dirty="0">
                <a:latin typeface="Tahoma" panose="020B0604030504040204" pitchFamily="34" charset="0"/>
                <a:ea typeface="Tahoma" panose="020B0604030504040204" pitchFamily="34" charset="0"/>
                <a:cs typeface="Tahoma" panose="020B0604030504040204" pitchFamily="34" charset="0"/>
              </a:rPr>
              <a:t>available and clearly more appropriate forum </a:t>
            </a:r>
            <a:r>
              <a:rPr lang="en-SG" sz="1700" dirty="0">
                <a:latin typeface="Tahoma" panose="020B0604030504040204" pitchFamily="34" charset="0"/>
                <a:ea typeface="Tahoma" panose="020B0604030504040204" pitchFamily="34" charset="0"/>
                <a:cs typeface="Tahoma" panose="020B0604030504040204" pitchFamily="34" charset="0"/>
              </a:rPr>
              <a:t>i.e. which is the forum that best meets the ends of justice having regard to the interests of the parties; and</a:t>
            </a:r>
          </a:p>
          <a:p>
            <a:pPr marL="857250" lvl="1" indent="-400050" algn="just">
              <a:lnSpc>
                <a:spcPct val="150000"/>
              </a:lnSpc>
              <a:buAutoNum type="romanLcParenBoth"/>
            </a:pPr>
            <a:r>
              <a:rPr lang="en-SG" sz="1700" u="sng" dirty="0">
                <a:latin typeface="Tahoma" panose="020B0604030504040204" pitchFamily="34" charset="0"/>
                <a:ea typeface="Tahoma" panose="020B0604030504040204" pitchFamily="34" charset="0"/>
                <a:cs typeface="Tahoma" panose="020B0604030504040204" pitchFamily="34" charset="0"/>
              </a:rPr>
              <a:t>Stage 2</a:t>
            </a:r>
            <a:r>
              <a:rPr lang="en-SG" sz="1700" dirty="0">
                <a:latin typeface="Tahoma" panose="020B0604030504040204" pitchFamily="34" charset="0"/>
                <a:ea typeface="Tahoma" panose="020B0604030504040204" pitchFamily="34" charset="0"/>
                <a:cs typeface="Tahoma" panose="020B0604030504040204" pitchFamily="34" charset="0"/>
              </a:rPr>
              <a:t>: - If there is some other available forum which is prima facie clearly more appropriate forum, the court will ordinarily grant a stay, unless there are circumstances by reason of justice why a stay should be refused.</a:t>
            </a:r>
          </a:p>
        </p:txBody>
      </p:sp>
      <p:sp>
        <p:nvSpPr>
          <p:cNvPr id="8" name="Rectangle 7">
            <a:extLst>
              <a:ext uri="{FF2B5EF4-FFF2-40B4-BE49-F238E27FC236}">
                <a16:creationId xmlns:a16="http://schemas.microsoft.com/office/drawing/2014/main" id="{5926B805-B6E1-D682-CAC6-DEA258B6D87E}"/>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F91804BB-F771-D5BB-D428-8CFE04761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183079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5C49-7227-D6AD-5135-DD5C97C05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46069-3E7B-A9C2-62E6-752D532F8B33}"/>
              </a:ext>
            </a:extLst>
          </p:cNvPr>
          <p:cNvSpPr>
            <a:spLocks noGrp="1"/>
          </p:cNvSpPr>
          <p:nvPr>
            <p:ph type="title"/>
          </p:nvPr>
        </p:nvSpPr>
        <p:spPr>
          <a:xfrm>
            <a:off x="838200" y="365125"/>
            <a:ext cx="10515600" cy="1325563"/>
          </a:xfrm>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PROBLEM WITH THIRD-PARTY INTERESTS</a:t>
            </a:r>
            <a:endParaRPr lang="en-SG" sz="3600" dirty="0"/>
          </a:p>
        </p:txBody>
      </p:sp>
      <p:sp>
        <p:nvSpPr>
          <p:cNvPr id="3" name="Content Placeholder 2">
            <a:extLst>
              <a:ext uri="{FF2B5EF4-FFF2-40B4-BE49-F238E27FC236}">
                <a16:creationId xmlns:a16="http://schemas.microsoft.com/office/drawing/2014/main" id="{FD7D031E-1763-6771-4974-2133BA838CE3}"/>
              </a:ext>
            </a:extLst>
          </p:cNvPr>
          <p:cNvSpPr>
            <a:spLocks noGrp="1"/>
          </p:cNvSpPr>
          <p:nvPr>
            <p:ph idx="1"/>
          </p:nvPr>
        </p:nvSpPr>
        <p:spPr>
          <a:xfrm>
            <a:off x="838200" y="1690688"/>
            <a:ext cx="10515600" cy="4351338"/>
          </a:xfrm>
        </p:spPr>
        <p:txBody>
          <a:bodyPr>
            <a:normAutofit/>
          </a:bodyPr>
          <a:lstStyle/>
          <a:p>
            <a:pPr marL="0" indent="0" algn="just">
              <a:lnSpc>
                <a:spcPct val="160000"/>
              </a:lnSpc>
              <a:buNone/>
            </a:pPr>
            <a:r>
              <a:rPr lang="en-SG" sz="1500" dirty="0">
                <a:latin typeface="Tahoma" panose="020B0604030504040204" pitchFamily="34" charset="0"/>
                <a:ea typeface="Tahoma" panose="020B0604030504040204" pitchFamily="34" charset="0"/>
                <a:cs typeface="Tahoma" panose="020B0604030504040204" pitchFamily="34" charset="0"/>
              </a:rPr>
              <a:t>The issue of jurisdiction / forum is further complicated where there are assets in third-party name(s): -</a:t>
            </a:r>
          </a:p>
          <a:p>
            <a:pPr marL="342900" indent="-342900" algn="just">
              <a:lnSpc>
                <a:spcPct val="150000"/>
              </a:lnSpc>
              <a:buAutoNum type="alphaLcParenBoth"/>
            </a:pPr>
            <a:r>
              <a:rPr lang="en-SG" sz="1500" dirty="0">
                <a:latin typeface="Tahoma" panose="020B0604030504040204" pitchFamily="34" charset="0"/>
                <a:ea typeface="Tahoma" panose="020B0604030504040204" pitchFamily="34" charset="0"/>
                <a:cs typeface="Tahoma" panose="020B0604030504040204" pitchFamily="34" charset="0"/>
              </a:rPr>
              <a:t>The Singapore Family Justice Court lacks jurisdiction to determine the rights of third parties in an alleged matrimonial asset, or to affect a third party’s interest in such assets by ordering them to be sold or transferred.</a:t>
            </a:r>
          </a:p>
          <a:p>
            <a:pPr marL="342900" indent="-342900" algn="just">
              <a:lnSpc>
                <a:spcPct val="150000"/>
              </a:lnSpc>
              <a:buAutoNum type="alphaLcParenBoth"/>
            </a:pPr>
            <a:r>
              <a:rPr lang="en-SG" sz="1500" dirty="0">
                <a:latin typeface="Tahoma" panose="020B0604030504040204" pitchFamily="34" charset="0"/>
                <a:ea typeface="Tahoma" panose="020B0604030504040204" pitchFamily="34" charset="0"/>
                <a:cs typeface="Tahoma" panose="020B0604030504040204" pitchFamily="34" charset="0"/>
              </a:rPr>
              <a:t>The party asserting that a property in third-party names is a matrimonial asset will have to commence a separate civil suit in the Singapore High Court for the determination of the third party interests. </a:t>
            </a:r>
          </a:p>
          <a:p>
            <a:pPr marL="0" indent="0" algn="just">
              <a:lnSpc>
                <a:spcPct val="150000"/>
              </a:lnSpc>
              <a:buNone/>
            </a:pPr>
            <a:endParaRPr lang="en-SG" sz="1500" i="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None/>
            </a:pPr>
            <a:r>
              <a:rPr lang="en-SG" sz="1500" i="1" dirty="0">
                <a:latin typeface="Tahoma" panose="020B0604030504040204" pitchFamily="34" charset="0"/>
                <a:ea typeface="Tahoma" panose="020B0604030504040204" pitchFamily="34" charset="0"/>
                <a:cs typeface="Tahoma" panose="020B0604030504040204" pitchFamily="34" charset="0"/>
              </a:rPr>
              <a:t>UDA v UDB </a:t>
            </a:r>
            <a:r>
              <a:rPr lang="en-SG" sz="1500" dirty="0">
                <a:latin typeface="Tahoma" panose="020B0604030504040204" pitchFamily="34" charset="0"/>
                <a:ea typeface="Tahoma" panose="020B0604030504040204" pitchFamily="34" charset="0"/>
                <a:cs typeface="Tahoma" panose="020B0604030504040204" pitchFamily="34" charset="0"/>
              </a:rPr>
              <a:t>[2018] 1 SLR 1015</a:t>
            </a:r>
          </a:p>
        </p:txBody>
      </p:sp>
      <p:sp>
        <p:nvSpPr>
          <p:cNvPr id="7" name="Rectangle 6">
            <a:extLst>
              <a:ext uri="{FF2B5EF4-FFF2-40B4-BE49-F238E27FC236}">
                <a16:creationId xmlns:a16="http://schemas.microsoft.com/office/drawing/2014/main" id="{7021D8F7-ECE2-391A-E0FD-C38A05AF73EF}"/>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9428420F-E3F6-A037-B413-54BB1164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623272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01DE-FA1E-FFCE-9019-529FEB8DB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005E2-3DAD-6213-E109-BED72F8E4EC4}"/>
              </a:ext>
            </a:extLst>
          </p:cNvPr>
          <p:cNvSpPr>
            <a:spLocks noGrp="1"/>
          </p:cNvSpPr>
          <p:nvPr>
            <p:ph type="title"/>
          </p:nvPr>
        </p:nvSpPr>
        <p:spPr>
          <a:xfrm>
            <a:off x="838200" y="365125"/>
            <a:ext cx="10515600" cy="1325563"/>
          </a:xfrm>
        </p:spPr>
        <p:txBody>
          <a:bodyPr>
            <a:normAutofit/>
          </a:bodyPr>
          <a:lstStyle/>
          <a:p>
            <a:pPr algn="ctr"/>
            <a:r>
              <a:rPr lang="en-SG" sz="3600" b="1" dirty="0">
                <a:latin typeface="Tahoma" panose="020B0604030504040204" pitchFamily="34" charset="0"/>
                <a:ea typeface="Tahoma" panose="020B0604030504040204" pitchFamily="34" charset="0"/>
                <a:cs typeface="Tahoma" panose="020B0604030504040204" pitchFamily="34" charset="0"/>
              </a:rPr>
              <a:t>PROBLEM WITH THIRD-PARTY INTERESTS</a:t>
            </a:r>
            <a:endParaRPr lang="en-SG" sz="3600" dirty="0"/>
          </a:p>
        </p:txBody>
      </p:sp>
      <p:sp>
        <p:nvSpPr>
          <p:cNvPr id="3" name="Content Placeholder 2">
            <a:extLst>
              <a:ext uri="{FF2B5EF4-FFF2-40B4-BE49-F238E27FC236}">
                <a16:creationId xmlns:a16="http://schemas.microsoft.com/office/drawing/2014/main" id="{592B91E8-0C35-52F9-197D-7D046D7DBF76}"/>
              </a:ext>
            </a:extLst>
          </p:cNvPr>
          <p:cNvSpPr>
            <a:spLocks noGrp="1"/>
          </p:cNvSpPr>
          <p:nvPr>
            <p:ph idx="1"/>
          </p:nvPr>
        </p:nvSpPr>
        <p:spPr>
          <a:xfrm>
            <a:off x="838200" y="1690688"/>
            <a:ext cx="10515600" cy="4351338"/>
          </a:xfrm>
        </p:spPr>
        <p:txBody>
          <a:bodyPr>
            <a:normAutofit/>
          </a:bodyPr>
          <a:lstStyle/>
          <a:p>
            <a:pPr marL="0" indent="0" algn="just">
              <a:lnSpc>
                <a:spcPct val="150000"/>
              </a:lnSpc>
              <a:buNone/>
            </a:pPr>
            <a:r>
              <a:rPr lang="en-SG" sz="1500" dirty="0">
                <a:latin typeface="Tahoma" panose="020B0604030504040204" pitchFamily="34" charset="0"/>
                <a:ea typeface="Tahoma" panose="020B0604030504040204" pitchFamily="34" charset="0"/>
                <a:cs typeface="Tahoma" panose="020B0604030504040204" pitchFamily="34" charset="0"/>
              </a:rPr>
              <a:t>What if the third-party interests involves </a:t>
            </a:r>
            <a:r>
              <a:rPr lang="en-SG" sz="1500" u="sng" dirty="0">
                <a:latin typeface="Tahoma" panose="020B0604030504040204" pitchFamily="34" charset="0"/>
                <a:ea typeface="Tahoma" panose="020B0604030504040204" pitchFamily="34" charset="0"/>
                <a:cs typeface="Tahoma" panose="020B0604030504040204" pitchFamily="34" charset="0"/>
              </a:rPr>
              <a:t>foreign</a:t>
            </a:r>
            <a:r>
              <a:rPr lang="en-SG" sz="1500" dirty="0">
                <a:latin typeface="Tahoma" panose="020B0604030504040204" pitchFamily="34" charset="0"/>
                <a:ea typeface="Tahoma" panose="020B0604030504040204" pitchFamily="34" charset="0"/>
                <a:cs typeface="Tahoma" panose="020B0604030504040204" pitchFamily="34" charset="0"/>
              </a:rPr>
              <a:t> assets allegedly held on trust by </a:t>
            </a:r>
            <a:r>
              <a:rPr lang="en-SG" sz="1500" u="sng" dirty="0">
                <a:latin typeface="Tahoma" panose="020B0604030504040204" pitchFamily="34" charset="0"/>
                <a:ea typeface="Tahoma" panose="020B0604030504040204" pitchFamily="34" charset="0"/>
                <a:cs typeface="Tahoma" panose="020B0604030504040204" pitchFamily="34" charset="0"/>
              </a:rPr>
              <a:t>foreign</a:t>
            </a:r>
            <a:r>
              <a:rPr lang="en-SG" sz="1500" dirty="0">
                <a:latin typeface="Tahoma" panose="020B0604030504040204" pitchFamily="34" charset="0"/>
                <a:ea typeface="Tahoma" panose="020B0604030504040204" pitchFamily="34" charset="0"/>
                <a:cs typeface="Tahoma" panose="020B0604030504040204" pitchFamily="34" charset="0"/>
              </a:rPr>
              <a:t> trustees? </a:t>
            </a:r>
          </a:p>
          <a:p>
            <a:pPr algn="just">
              <a:lnSpc>
                <a:spcPct val="150000"/>
              </a:lnSpc>
            </a:pPr>
            <a:r>
              <a:rPr lang="en-SG" sz="1500" dirty="0">
                <a:latin typeface="Tahoma" panose="020B0604030504040204" pitchFamily="34" charset="0"/>
                <a:ea typeface="Tahoma" panose="020B0604030504040204" pitchFamily="34" charset="0"/>
                <a:cs typeface="Tahoma" panose="020B0604030504040204" pitchFamily="34" charset="0"/>
              </a:rPr>
              <a:t>The Singapore High Court does not have </a:t>
            </a:r>
            <a:r>
              <a:rPr lang="en-SG" sz="1500" dirty="0" err="1">
                <a:latin typeface="Tahoma" panose="020B0604030504040204" pitchFamily="34" charset="0"/>
                <a:ea typeface="Tahoma" panose="020B0604030504040204" pitchFamily="34" charset="0"/>
                <a:cs typeface="Tahoma" panose="020B0604030504040204" pitchFamily="34" charset="0"/>
              </a:rPr>
              <a:t>jursidiction</a:t>
            </a:r>
            <a:r>
              <a:rPr lang="en-SG" sz="1500" dirty="0">
                <a:latin typeface="Tahoma" panose="020B0604030504040204" pitchFamily="34" charset="0"/>
                <a:ea typeface="Tahoma" panose="020B0604030504040204" pitchFamily="34" charset="0"/>
                <a:cs typeface="Tahoma" panose="020B0604030504040204" pitchFamily="34" charset="0"/>
              </a:rPr>
              <a:t> to determine title to immovable property, only equitable interests subject to the personal equities exception (</a:t>
            </a:r>
            <a:r>
              <a:rPr lang="en-SG" sz="1500" i="1" dirty="0">
                <a:latin typeface="Tahoma" panose="020B0604030504040204" pitchFamily="34" charset="0"/>
                <a:ea typeface="Tahoma" panose="020B0604030504040204" pitchFamily="34" charset="0"/>
                <a:cs typeface="Tahoma" panose="020B0604030504040204" pitchFamily="34" charset="0"/>
              </a:rPr>
              <a:t>Murakami Takako v </a:t>
            </a:r>
            <a:r>
              <a:rPr lang="en-SG" sz="1500" i="1" dirty="0" err="1">
                <a:latin typeface="Tahoma" panose="020B0604030504040204" pitchFamily="34" charset="0"/>
                <a:ea typeface="Tahoma" panose="020B0604030504040204" pitchFamily="34" charset="0"/>
                <a:cs typeface="Tahoma" panose="020B0604030504040204" pitchFamily="34" charset="0"/>
              </a:rPr>
              <a:t>Wiryadi</a:t>
            </a:r>
            <a:r>
              <a:rPr lang="en-SG" sz="1500" i="1" dirty="0">
                <a:latin typeface="Tahoma" panose="020B0604030504040204" pitchFamily="34" charset="0"/>
                <a:ea typeface="Tahoma" panose="020B0604030504040204" pitchFamily="34" charset="0"/>
                <a:cs typeface="Tahoma" panose="020B0604030504040204" pitchFamily="34" charset="0"/>
              </a:rPr>
              <a:t> Louise Maria </a:t>
            </a:r>
            <a:r>
              <a:rPr lang="en-SG" sz="1500" dirty="0">
                <a:latin typeface="Tahoma" panose="020B0604030504040204" pitchFamily="34" charset="0"/>
                <a:ea typeface="Tahoma" panose="020B0604030504040204" pitchFamily="34" charset="0"/>
                <a:cs typeface="Tahoma" panose="020B0604030504040204" pitchFamily="34" charset="0"/>
              </a:rPr>
              <a:t>[2009] 1 SLR(R) 508).</a:t>
            </a:r>
            <a:endParaRPr lang="en-SG" sz="1500" dirty="0">
              <a:highlight>
                <a:srgbClr val="FFFF00"/>
              </a:highlight>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en-SG" sz="1500" dirty="0">
                <a:latin typeface="Tahoma" panose="020B0604030504040204" pitchFamily="34" charset="0"/>
                <a:ea typeface="Tahoma" panose="020B0604030504040204" pitchFamily="34" charset="0"/>
                <a:cs typeface="Tahoma" panose="020B0604030504040204" pitchFamily="34" charset="0"/>
              </a:rPr>
              <a:t>Even with the personal equities exception, the applicable law may be the law of the place most closely connected with the putative trust (</a:t>
            </a:r>
            <a:r>
              <a:rPr lang="en-SG" sz="1500" i="1" dirty="0">
                <a:latin typeface="Tahoma" panose="020B0604030504040204" pitchFamily="34" charset="0"/>
                <a:ea typeface="Tahoma" panose="020B0604030504040204" pitchFamily="34" charset="0"/>
                <a:cs typeface="Tahoma" panose="020B0604030504040204" pitchFamily="34" charset="0"/>
              </a:rPr>
              <a:t>Perry, Tamar and another v </a:t>
            </a:r>
            <a:r>
              <a:rPr lang="en-SG" sz="1500" i="1" dirty="0" err="1">
                <a:latin typeface="Tahoma" panose="020B0604030504040204" pitchFamily="34" charset="0"/>
                <a:ea typeface="Tahoma" panose="020B0604030504040204" pitchFamily="34" charset="0"/>
                <a:cs typeface="Tahoma" panose="020B0604030504040204" pitchFamily="34" charset="0"/>
              </a:rPr>
              <a:t>Esculier</a:t>
            </a:r>
            <a:r>
              <a:rPr lang="en-SG" sz="1500" i="1" dirty="0">
                <a:latin typeface="Tahoma" panose="020B0604030504040204" pitchFamily="34" charset="0"/>
                <a:ea typeface="Tahoma" panose="020B0604030504040204" pitchFamily="34" charset="0"/>
                <a:cs typeface="Tahoma" panose="020B0604030504040204" pitchFamily="34" charset="0"/>
              </a:rPr>
              <a:t>, Bonnet </a:t>
            </a:r>
            <a:r>
              <a:rPr lang="en-SG" sz="1500" i="1" dirty="0" err="1">
                <a:latin typeface="Tahoma" panose="020B0604030504040204" pitchFamily="34" charset="0"/>
                <a:ea typeface="Tahoma" panose="020B0604030504040204" pitchFamily="34" charset="0"/>
                <a:cs typeface="Tahoma" panose="020B0604030504040204" pitchFamily="34" charset="0"/>
              </a:rPr>
              <a:t>Servane</a:t>
            </a:r>
            <a:r>
              <a:rPr lang="en-SG" sz="1500" i="1" dirty="0">
                <a:latin typeface="Tahoma" panose="020B0604030504040204" pitchFamily="34" charset="0"/>
                <a:ea typeface="Tahoma" panose="020B0604030504040204" pitchFamily="34" charset="0"/>
                <a:cs typeface="Tahoma" panose="020B0604030504040204" pitchFamily="34" charset="0"/>
              </a:rPr>
              <a:t> Michele Thais and another </a:t>
            </a:r>
            <a:r>
              <a:rPr lang="en-SG" sz="1500" dirty="0">
                <a:latin typeface="Tahoma" panose="020B0604030504040204" pitchFamily="34" charset="0"/>
                <a:ea typeface="Tahoma" panose="020B0604030504040204" pitchFamily="34" charset="0"/>
                <a:cs typeface="Tahoma" panose="020B0604030504040204" pitchFamily="34" charset="0"/>
              </a:rPr>
              <a:t>[2022] 4 SLR </a:t>
            </a:r>
            <a:r>
              <a:rPr lang="en-SG" sz="1500">
                <a:latin typeface="Tahoma" panose="020B0604030504040204" pitchFamily="34" charset="0"/>
                <a:ea typeface="Tahoma" panose="020B0604030504040204" pitchFamily="34" charset="0"/>
                <a:cs typeface="Tahoma" panose="020B0604030504040204" pitchFamily="34" charset="0"/>
              </a:rPr>
              <a:t>243).</a:t>
            </a:r>
          </a:p>
          <a:p>
            <a:pPr marL="0" indent="0" algn="just">
              <a:lnSpc>
                <a:spcPct val="150000"/>
              </a:lnSpc>
              <a:buNone/>
            </a:pPr>
            <a:endParaRPr lang="en-SG" sz="1500" dirty="0">
              <a:highlight>
                <a:srgbClr val="FFFF00"/>
              </a:highlight>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None/>
            </a:pPr>
            <a:r>
              <a:rPr lang="en-SG" sz="1500" dirty="0">
                <a:latin typeface="Tahoma" panose="020B0604030504040204" pitchFamily="34" charset="0"/>
                <a:ea typeface="Tahoma" panose="020B0604030504040204" pitchFamily="34" charset="0"/>
                <a:cs typeface="Tahoma" panose="020B0604030504040204" pitchFamily="34" charset="0"/>
              </a:rPr>
              <a:t>Applying </a:t>
            </a:r>
            <a:r>
              <a:rPr lang="en-SG" sz="1500" i="1" dirty="0" err="1">
                <a:latin typeface="Tahoma" panose="020B0604030504040204" pitchFamily="34" charset="0"/>
                <a:ea typeface="Tahoma" panose="020B0604030504040204" pitchFamily="34" charset="0"/>
                <a:cs typeface="Tahoma" panose="020B0604030504040204" pitchFamily="34" charset="0"/>
              </a:rPr>
              <a:t>Spiliada</a:t>
            </a:r>
            <a:r>
              <a:rPr lang="en-SG" sz="1500" dirty="0">
                <a:latin typeface="Tahoma" panose="020B0604030504040204" pitchFamily="34" charset="0"/>
                <a:ea typeface="Tahoma" panose="020B0604030504040204" pitchFamily="34" charset="0"/>
                <a:cs typeface="Tahoma" panose="020B0604030504040204" pitchFamily="34" charset="0"/>
              </a:rPr>
              <a:t>, what if the Singapore Family Justice Court may be the appropriate forum to determine the divorce and even the division of assets between Husband and Wife; but the Singapore High Court is not the appropriate forum to determine the foreign third-party interests? </a:t>
            </a:r>
          </a:p>
        </p:txBody>
      </p:sp>
      <p:sp>
        <p:nvSpPr>
          <p:cNvPr id="7" name="Rectangle 6">
            <a:extLst>
              <a:ext uri="{FF2B5EF4-FFF2-40B4-BE49-F238E27FC236}">
                <a16:creationId xmlns:a16="http://schemas.microsoft.com/office/drawing/2014/main" id="{37F7B7C0-954A-3150-AD86-F8260431BBBB}"/>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AECBF475-ABA6-3DBA-1DB3-7D96F0E79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35255748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632A9-49BA-D0F5-5A67-63E9E4EE3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3D5E3-891E-6451-D929-77C751428144}"/>
              </a:ext>
            </a:extLst>
          </p:cNvPr>
          <p:cNvSpPr>
            <a:spLocks noGrp="1"/>
          </p:cNvSpPr>
          <p:nvPr>
            <p:ph type="title"/>
          </p:nvPr>
        </p:nvSpPr>
        <p:spPr>
          <a:xfrm>
            <a:off x="0" y="365125"/>
            <a:ext cx="12192000" cy="1325563"/>
          </a:xfrm>
        </p:spPr>
        <p:txBody>
          <a:bodyPr>
            <a:normAutofit/>
          </a:bodyPr>
          <a:lstStyle/>
          <a:p>
            <a:pPr algn="ctr"/>
            <a:r>
              <a:rPr lang="en-SG" sz="3400" b="1" dirty="0">
                <a:latin typeface="Tahoma" panose="020B0604030504040204" pitchFamily="34" charset="0"/>
                <a:ea typeface="Tahoma" panose="020B0604030504040204" pitchFamily="34" charset="0"/>
                <a:cs typeface="Tahoma" panose="020B0604030504040204" pitchFamily="34" charset="0"/>
              </a:rPr>
              <a:t>STAY OF PROCEEDINGS v ANTI-SUIT INJUNCTION</a:t>
            </a:r>
            <a:endParaRPr lang="en-SG" sz="3400" dirty="0"/>
          </a:p>
        </p:txBody>
      </p:sp>
      <p:sp>
        <p:nvSpPr>
          <p:cNvPr id="3" name="Content Placeholder 2">
            <a:extLst>
              <a:ext uri="{FF2B5EF4-FFF2-40B4-BE49-F238E27FC236}">
                <a16:creationId xmlns:a16="http://schemas.microsoft.com/office/drawing/2014/main" id="{1E98DB59-FCE9-3E04-8DB2-79CE98F4AA34}"/>
              </a:ext>
            </a:extLst>
          </p:cNvPr>
          <p:cNvSpPr>
            <a:spLocks noGrp="1"/>
          </p:cNvSpPr>
          <p:nvPr>
            <p:ph idx="1"/>
          </p:nvPr>
        </p:nvSpPr>
        <p:spPr>
          <a:xfrm>
            <a:off x="567267" y="1447800"/>
            <a:ext cx="10854266" cy="4594226"/>
          </a:xfrm>
        </p:spPr>
        <p:txBody>
          <a:bodyPr>
            <a:normAutofit fontScale="92500" lnSpcReduction="20000"/>
          </a:bodyPr>
          <a:lstStyle/>
          <a:p>
            <a:pPr marL="0" indent="0" algn="just">
              <a:lnSpc>
                <a:spcPct val="150000"/>
              </a:lnSpc>
              <a:buNone/>
            </a:pPr>
            <a:r>
              <a:rPr lang="en-SG" sz="1600" dirty="0">
                <a:latin typeface="Tahoma" panose="020B0604030504040204" pitchFamily="34" charset="0"/>
                <a:ea typeface="Tahoma" panose="020B0604030504040204" pitchFamily="34" charset="0"/>
                <a:cs typeface="Tahoma" panose="020B0604030504040204" pitchFamily="34" charset="0"/>
              </a:rPr>
              <a:t>Principles for a stay of proceedings and an anti-suit injunction differ, such that it is entirely possible to have parallel proceedings across two jurisdictions:-</a:t>
            </a:r>
          </a:p>
          <a:p>
            <a:pPr marL="342900" indent="-342900" algn="just">
              <a:lnSpc>
                <a:spcPct val="150000"/>
              </a:lnSpc>
              <a:buAutoNum type="alphaLcParenBoth"/>
            </a:pPr>
            <a:r>
              <a:rPr lang="en-SG" sz="1600" dirty="0">
                <a:latin typeface="Tahoma" panose="020B0604030504040204" pitchFamily="34" charset="0"/>
                <a:ea typeface="Tahoma" panose="020B0604030504040204" pitchFamily="34" charset="0"/>
                <a:cs typeface="Tahoma" panose="020B0604030504040204" pitchFamily="34" charset="0"/>
              </a:rPr>
              <a:t>The </a:t>
            </a:r>
            <a:r>
              <a:rPr lang="en-SG" sz="1600" dirty="0" err="1">
                <a:latin typeface="Tahoma" panose="020B0604030504040204" pitchFamily="34" charset="0"/>
                <a:ea typeface="Tahoma" panose="020B0604030504040204" pitchFamily="34" charset="0"/>
                <a:cs typeface="Tahoma" panose="020B0604030504040204" pitchFamily="34" charset="0"/>
              </a:rPr>
              <a:t>Spiliada</a:t>
            </a:r>
            <a:r>
              <a:rPr lang="en-SG" sz="1600" dirty="0">
                <a:latin typeface="Tahoma" panose="020B0604030504040204" pitchFamily="34" charset="0"/>
                <a:ea typeface="Tahoma" panose="020B0604030504040204" pitchFamily="34" charset="0"/>
                <a:cs typeface="Tahoma" panose="020B0604030504040204" pitchFamily="34" charset="0"/>
              </a:rPr>
              <a:t> test for stay of proceedings centres on which is more appropriate forum to meet the ends of justice.</a:t>
            </a:r>
          </a:p>
          <a:p>
            <a:pPr marL="342900" indent="-342900" algn="just">
              <a:lnSpc>
                <a:spcPct val="150000"/>
              </a:lnSpc>
              <a:buAutoNum type="alphaLcParenBoth"/>
            </a:pPr>
            <a:r>
              <a:rPr lang="en-SG" sz="1600" dirty="0">
                <a:latin typeface="Tahoma" panose="020B0604030504040204" pitchFamily="34" charset="0"/>
                <a:ea typeface="Tahoma" panose="020B0604030504040204" pitchFamily="34" charset="0"/>
                <a:cs typeface="Tahoma" panose="020B0604030504040204" pitchFamily="34" charset="0"/>
              </a:rPr>
              <a:t>An anti-suit injunction is granted where required by the ends of justice on a consideration of following factors set out in </a:t>
            </a:r>
            <a:r>
              <a:rPr lang="en-SG" sz="1600" i="1" dirty="0">
                <a:latin typeface="Tahoma" panose="020B0604030504040204" pitchFamily="34" charset="0"/>
                <a:ea typeface="Tahoma" panose="020B0604030504040204" pitchFamily="34" charset="0"/>
                <a:cs typeface="Tahoma" panose="020B0604030504040204" pitchFamily="34" charset="0"/>
              </a:rPr>
              <a:t>John Reginald Stott Kirkham v Trane US Inc </a:t>
            </a:r>
            <a:r>
              <a:rPr lang="en-SG" sz="1600" dirty="0">
                <a:latin typeface="Tahoma" panose="020B0604030504040204" pitchFamily="34" charset="0"/>
                <a:ea typeface="Tahoma" panose="020B0604030504040204" pitchFamily="34" charset="0"/>
                <a:cs typeface="Tahoma" panose="020B0604030504040204" pitchFamily="34" charset="0"/>
              </a:rPr>
              <a:t>[2009] 4 SLR(R) 428: -</a:t>
            </a:r>
          </a:p>
          <a:p>
            <a:pPr marL="857250" lvl="1" indent="-400050" algn="just">
              <a:lnSpc>
                <a:spcPct val="150000"/>
              </a:lnSpc>
              <a:buAutoNum type="romanLcParenBoth"/>
            </a:pPr>
            <a:r>
              <a:rPr lang="en-SG" sz="1400" dirty="0">
                <a:latin typeface="Tahoma" panose="020B0604030504040204" pitchFamily="34" charset="0"/>
                <a:ea typeface="Tahoma" panose="020B0604030504040204" pitchFamily="34" charset="0"/>
                <a:cs typeface="Tahoma" panose="020B0604030504040204" pitchFamily="34" charset="0"/>
              </a:rPr>
              <a:t>Whether the defendant is amenable to the jurisdiction in Singapore;</a:t>
            </a:r>
          </a:p>
          <a:p>
            <a:pPr marL="857250" lvl="1" indent="-400050" algn="just">
              <a:lnSpc>
                <a:spcPct val="150000"/>
              </a:lnSpc>
              <a:buAutoNum type="romanLcParenBoth"/>
            </a:pPr>
            <a:r>
              <a:rPr lang="en-SG" sz="1400" dirty="0">
                <a:latin typeface="Tahoma" panose="020B0604030504040204" pitchFamily="34" charset="0"/>
                <a:ea typeface="Tahoma" panose="020B0604030504040204" pitchFamily="34" charset="0"/>
                <a:cs typeface="Tahoma" panose="020B0604030504040204" pitchFamily="34" charset="0"/>
              </a:rPr>
              <a:t>What is the natural forum for the resolution of the dispute between parties;</a:t>
            </a:r>
          </a:p>
          <a:p>
            <a:pPr marL="857250" lvl="1" indent="-400050" algn="just">
              <a:lnSpc>
                <a:spcPct val="150000"/>
              </a:lnSpc>
              <a:buAutoNum type="romanLcParenBoth"/>
            </a:pPr>
            <a:r>
              <a:rPr lang="en-SG" sz="1400" dirty="0">
                <a:latin typeface="Tahoma" panose="020B0604030504040204" pitchFamily="34" charset="0"/>
                <a:ea typeface="Tahoma" panose="020B0604030504040204" pitchFamily="34" charset="0"/>
                <a:cs typeface="Tahoma" panose="020B0604030504040204" pitchFamily="34" charset="0"/>
              </a:rPr>
              <a:t>Whether there would be vexation or oppression to the plaintiffs if foreign proceedings were to continue; and</a:t>
            </a:r>
          </a:p>
          <a:p>
            <a:pPr marL="857250" lvl="1" indent="-400050" algn="just">
              <a:lnSpc>
                <a:spcPct val="150000"/>
              </a:lnSpc>
              <a:buAutoNum type="romanLcParenBoth"/>
            </a:pPr>
            <a:r>
              <a:rPr lang="en-SG" sz="1400" dirty="0">
                <a:latin typeface="Tahoma" panose="020B0604030504040204" pitchFamily="34" charset="0"/>
                <a:ea typeface="Tahoma" panose="020B0604030504040204" pitchFamily="34" charset="0"/>
                <a:cs typeface="Tahoma" panose="020B0604030504040204" pitchFamily="34" charset="0"/>
              </a:rPr>
              <a:t>Whether there would be injustice to the defendants as an injunction would deprive the defendants of advantages sought in foreign proceedings. </a:t>
            </a:r>
          </a:p>
          <a:p>
            <a:pPr marL="342900" indent="-342900" algn="just">
              <a:lnSpc>
                <a:spcPct val="150000"/>
              </a:lnSpc>
              <a:buAutoNum type="alphaLcParenBoth"/>
            </a:pPr>
            <a:r>
              <a:rPr lang="en-SG" sz="1600" dirty="0">
                <a:latin typeface="Tahoma" panose="020B0604030504040204" pitchFamily="34" charset="0"/>
                <a:ea typeface="Tahoma" panose="020B0604030504040204" pitchFamily="34" charset="0"/>
                <a:cs typeface="Tahoma" panose="020B0604030504040204" pitchFamily="34" charset="0"/>
              </a:rPr>
              <a:t>As an example, the High Court on appeal in </a:t>
            </a:r>
            <a:r>
              <a:rPr lang="en-SG" sz="1600" i="1" dirty="0">
                <a:latin typeface="Tahoma" panose="020B0604030504040204" pitchFamily="34" charset="0"/>
                <a:ea typeface="Tahoma" panose="020B0604030504040204" pitchFamily="34" charset="0"/>
                <a:cs typeface="Tahoma" panose="020B0604030504040204" pitchFamily="34" charset="0"/>
              </a:rPr>
              <a:t>VH v VI and another </a:t>
            </a:r>
            <a:r>
              <a:rPr lang="en-SG" sz="1600" dirty="0">
                <a:latin typeface="Tahoma" panose="020B0604030504040204" pitchFamily="34" charset="0"/>
                <a:ea typeface="Tahoma" panose="020B0604030504040204" pitchFamily="34" charset="0"/>
                <a:cs typeface="Tahoma" panose="020B0604030504040204" pitchFamily="34" charset="0"/>
              </a:rPr>
              <a:t>[2007] SGHC 221, both upheld the dismissal of the respondent’s application for a stay, and dismissed the petitioner’s application for an anti-suit injunction; with parallel proceedings going on in both Singapore and Sweden.</a:t>
            </a:r>
          </a:p>
          <a:p>
            <a:pPr marL="0" indent="0" algn="just">
              <a:buNone/>
            </a:pPr>
            <a:endParaRPr lang="en-SG" sz="1700" dirty="0">
              <a:solidFill>
                <a:srgbClr val="0F115A"/>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SG" dirty="0">
              <a:solidFill>
                <a:srgbClr val="0F115A"/>
              </a:solidFill>
            </a:endParaRPr>
          </a:p>
        </p:txBody>
      </p:sp>
      <p:sp>
        <p:nvSpPr>
          <p:cNvPr id="7" name="Rectangle 6">
            <a:extLst>
              <a:ext uri="{FF2B5EF4-FFF2-40B4-BE49-F238E27FC236}">
                <a16:creationId xmlns:a16="http://schemas.microsoft.com/office/drawing/2014/main" id="{56B38169-A9BF-BC2F-20C1-6DA5B801D25E}"/>
              </a:ext>
            </a:extLst>
          </p:cNvPr>
          <p:cNvSpPr/>
          <p:nvPr/>
        </p:nvSpPr>
        <p:spPr>
          <a:xfrm>
            <a:off x="0" y="6176963"/>
            <a:ext cx="12192000" cy="681037"/>
          </a:xfrm>
          <a:prstGeom prst="rect">
            <a:avLst/>
          </a:prstGeom>
          <a:solidFill>
            <a:srgbClr val="BC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B889414F-2B4E-8C06-769E-7BB56058E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 y="6176963"/>
            <a:ext cx="1612250" cy="681037"/>
          </a:xfrm>
          <a:prstGeom prst="rect">
            <a:avLst/>
          </a:prstGeom>
        </p:spPr>
      </p:pic>
    </p:spTree>
    <p:extLst>
      <p:ext uri="{BB962C8B-B14F-4D97-AF65-F5344CB8AC3E}">
        <p14:creationId xmlns:p14="http://schemas.microsoft.com/office/powerpoint/2010/main" val="421228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903A458C-6D56-C53A-9DEF-89C77317F818}"/>
              </a:ext>
            </a:extLst>
          </p:cNvPr>
          <p:cNvSpPr>
            <a:spLocks noGrp="1" noChangeArrowheads="1"/>
          </p:cNvSpPr>
          <p:nvPr>
            <p:ph type="body" idx="4294967295"/>
          </p:nvPr>
        </p:nvSpPr>
        <p:spPr>
          <a:xfrm>
            <a:off x="1738314" y="836614"/>
            <a:ext cx="9097326" cy="5472746"/>
          </a:xfrm>
        </p:spPr>
        <p:txBody>
          <a:bodyPr>
            <a:normAutofit/>
          </a:bodyPr>
          <a:lstStyle/>
          <a:p>
            <a:pPr marL="0" indent="0" algn="ctr">
              <a:buNone/>
            </a:pPr>
            <a:r>
              <a:rPr lang="en-GB" altLang="en-US" sz="3900" b="1" dirty="0">
                <a:latin typeface="Arial" panose="020B0604020202020204" pitchFamily="34" charset="0"/>
                <a:cs typeface="Arial" panose="020B0604020202020204" pitchFamily="34" charset="0"/>
              </a:rPr>
              <a:t>The English Take on Forum Races, Stays, Anti-Suit / </a:t>
            </a:r>
            <a:r>
              <a:rPr lang="en-GB" altLang="en-US" sz="3900" b="1" dirty="0" err="1">
                <a:latin typeface="Arial" panose="020B0604020202020204" pitchFamily="34" charset="0"/>
                <a:cs typeface="Arial" panose="020B0604020202020204" pitchFamily="34" charset="0"/>
              </a:rPr>
              <a:t>Hemain</a:t>
            </a:r>
            <a:r>
              <a:rPr lang="en-GB" altLang="en-US" sz="3900" b="1" dirty="0">
                <a:latin typeface="Arial" panose="020B0604020202020204" pitchFamily="34" charset="0"/>
                <a:cs typeface="Arial" panose="020B0604020202020204" pitchFamily="34" charset="0"/>
              </a:rPr>
              <a:t> </a:t>
            </a:r>
            <a:r>
              <a:rPr lang="en-GB" altLang="en-US" sz="3900" b="1" u="sng" dirty="0">
                <a:latin typeface="Arial" panose="020B0604020202020204" pitchFamily="34" charset="0"/>
                <a:cs typeface="Arial" panose="020B0604020202020204" pitchFamily="34" charset="0"/>
              </a:rPr>
              <a:t>and</a:t>
            </a:r>
            <a:r>
              <a:rPr lang="en-GB" altLang="en-US" sz="3900" b="1" dirty="0">
                <a:latin typeface="Arial" panose="020B0604020202020204" pitchFamily="34" charset="0"/>
                <a:cs typeface="Arial" panose="020B0604020202020204" pitchFamily="34" charset="0"/>
              </a:rPr>
              <a:t>       “Part III” (the </a:t>
            </a:r>
            <a:r>
              <a:rPr lang="en-GB" altLang="en-US" sz="3900" b="1" i="1" dirty="0">
                <a:latin typeface="Arial" panose="020B0604020202020204" pitchFamily="34" charset="0"/>
                <a:cs typeface="Arial" panose="020B0604020202020204" pitchFamily="34" charset="0"/>
              </a:rPr>
              <a:t>after-party</a:t>
            </a:r>
            <a:r>
              <a:rPr lang="en-GB" altLang="en-US" sz="3900" b="1" dirty="0">
                <a:latin typeface="Arial" panose="020B0604020202020204" pitchFamily="34" charset="0"/>
                <a:cs typeface="Arial" panose="020B0604020202020204" pitchFamily="34" charset="0"/>
              </a:rPr>
              <a:t> MFPA 1984)</a:t>
            </a:r>
          </a:p>
          <a:p>
            <a:pPr marL="0" indent="0" algn="ctr">
              <a:lnSpc>
                <a:spcPct val="80000"/>
              </a:lnSpc>
              <a:buNone/>
            </a:pPr>
            <a:endParaRPr lang="en-GB" altLang="en-US" b="1" dirty="0">
              <a:latin typeface="Arial" panose="020B0604020202020204" pitchFamily="34" charset="0"/>
              <a:cs typeface="Arial" panose="020B0604020202020204" pitchFamily="34" charset="0"/>
            </a:endParaRPr>
          </a:p>
          <a:p>
            <a:pPr marL="0" indent="0" algn="ctr">
              <a:lnSpc>
                <a:spcPct val="80000"/>
              </a:lnSpc>
              <a:buNone/>
            </a:pPr>
            <a:r>
              <a:rPr lang="en-GB" altLang="en-US" b="1" dirty="0">
                <a:latin typeface="Arial" panose="020B0604020202020204" pitchFamily="34" charset="0"/>
                <a:cs typeface="Arial" panose="020B0604020202020204" pitchFamily="34" charset="0"/>
              </a:rPr>
              <a:t>Tim Amos KC</a:t>
            </a:r>
          </a:p>
          <a:p>
            <a:pPr marL="0" indent="0" algn="ctr">
              <a:lnSpc>
                <a:spcPct val="80000"/>
              </a:lnSpc>
              <a:buNone/>
            </a:pPr>
            <a:r>
              <a:rPr lang="en-GB" altLang="en-US" sz="1800" b="1" dirty="0">
                <a:latin typeface="Arial" panose="020B0604020202020204" pitchFamily="34" charset="0"/>
                <a:cs typeface="Arial" panose="020B0604020202020204" pitchFamily="34" charset="0"/>
              </a:rPr>
              <a:t>Barrister, Mediator </a:t>
            </a:r>
          </a:p>
          <a:p>
            <a:pPr marL="0" indent="0" algn="ctr">
              <a:lnSpc>
                <a:spcPct val="80000"/>
              </a:lnSpc>
              <a:buNone/>
            </a:pPr>
            <a:r>
              <a:rPr lang="en-GB" altLang="en-US" sz="1800" b="1" dirty="0">
                <a:latin typeface="Arial" panose="020B0604020202020204" pitchFamily="34" charset="0"/>
                <a:cs typeface="Arial" panose="020B0604020202020204" pitchFamily="34" charset="0"/>
              </a:rPr>
              <a:t>and Collaborative Lawyer </a:t>
            </a:r>
          </a:p>
          <a:p>
            <a:pPr marL="0" indent="0" algn="ctr">
              <a:lnSpc>
                <a:spcPct val="80000"/>
              </a:lnSpc>
              <a:buNone/>
            </a:pPr>
            <a:endParaRPr lang="en-GB" altLang="en-US" sz="1800" b="1" dirty="0">
              <a:latin typeface="Arial" panose="020B0604020202020204" pitchFamily="34" charset="0"/>
              <a:cs typeface="Arial" panose="020B0604020202020204" pitchFamily="34" charset="0"/>
            </a:endParaRPr>
          </a:p>
          <a:p>
            <a:pPr marL="0" indent="0" algn="ctr">
              <a:lnSpc>
                <a:spcPct val="80000"/>
              </a:lnSpc>
              <a:buNone/>
            </a:pPr>
            <a:r>
              <a:rPr lang="en-GB" altLang="en-US" sz="1800" b="1" dirty="0">
                <a:latin typeface="Arial" panose="020B0604020202020204" pitchFamily="34" charset="0"/>
                <a:cs typeface="Arial" panose="020B0604020202020204" pitchFamily="34" charset="0"/>
              </a:rPr>
              <a:t>QUEEN ELIZABETH BUILDING</a:t>
            </a:r>
          </a:p>
          <a:p>
            <a:pPr marL="0" indent="0" algn="ctr">
              <a:lnSpc>
                <a:spcPct val="80000"/>
              </a:lnSpc>
              <a:buNone/>
            </a:pPr>
            <a:r>
              <a:rPr lang="en-GB" altLang="en-US" sz="1800" b="1" dirty="0">
                <a:latin typeface="Arial" panose="020B0604020202020204" pitchFamily="34" charset="0"/>
                <a:cs typeface="Arial" panose="020B0604020202020204" pitchFamily="34" charset="0"/>
              </a:rPr>
              <a:t>TEMPLE, LONDON EC4Y 9BS</a:t>
            </a:r>
          </a:p>
          <a:p>
            <a:pPr marL="0" indent="0" algn="ctr">
              <a:lnSpc>
                <a:spcPct val="80000"/>
              </a:lnSpc>
              <a:buNone/>
            </a:pPr>
            <a:r>
              <a:rPr lang="en-GB" altLang="en-US" sz="2000" b="1" dirty="0">
                <a:latin typeface="Arial" panose="020B0604020202020204" pitchFamily="34" charset="0"/>
                <a:cs typeface="Arial" panose="020B0604020202020204" pitchFamily="34" charset="0"/>
                <a:hlinkClick r:id="rId3"/>
              </a:rPr>
              <a:t>www.qeb.co.uk</a:t>
            </a:r>
            <a:endParaRPr lang="en-GB" altLang="en-US" sz="2000" b="1" dirty="0">
              <a:latin typeface="Arial" panose="020B0604020202020204" pitchFamily="34" charset="0"/>
              <a:cs typeface="Arial" panose="020B0604020202020204" pitchFamily="34" charset="0"/>
            </a:endParaRPr>
          </a:p>
          <a:p>
            <a:pPr marL="0" indent="0" algn="ctr">
              <a:lnSpc>
                <a:spcPct val="80000"/>
              </a:lnSpc>
              <a:buNone/>
            </a:pPr>
            <a:r>
              <a:rPr lang="en-GB" altLang="en-US" sz="1800" b="1" dirty="0">
                <a:latin typeface="Arial" panose="020B0604020202020204" pitchFamily="34" charset="0"/>
                <a:cs typeface="Arial" panose="020B0604020202020204" pitchFamily="34" charset="0"/>
              </a:rPr>
              <a:t>Tel.: +44 (0)207 797 7837</a:t>
            </a:r>
          </a:p>
          <a:p>
            <a:pPr marL="0" indent="0" algn="ctr">
              <a:lnSpc>
                <a:spcPct val="80000"/>
              </a:lnSpc>
              <a:buNone/>
            </a:pPr>
            <a:endParaRPr lang="en-GB" altLang="en-US" sz="1400" b="1" dirty="0"/>
          </a:p>
          <a:p>
            <a:pPr marL="0" indent="0">
              <a:lnSpc>
                <a:spcPct val="80000"/>
              </a:lnSpc>
              <a:buNone/>
            </a:pPr>
            <a:endParaRPr lang="en-GB" altLang="en-US" sz="1900" dirty="0"/>
          </a:p>
        </p:txBody>
      </p:sp>
      <p:pic>
        <p:nvPicPr>
          <p:cNvPr id="2" name="Picture 4" descr="New Image">
            <a:extLst>
              <a:ext uri="{FF2B5EF4-FFF2-40B4-BE49-F238E27FC236}">
                <a16:creationId xmlns:a16="http://schemas.microsoft.com/office/drawing/2014/main" id="{24C288AA-5E4D-F17A-FD4A-1B8FECE88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770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72EC-E331-F137-ABAA-308FC779FFC4}"/>
              </a:ext>
            </a:extLst>
          </p:cNvPr>
          <p:cNvSpPr>
            <a:spLocks noGrp="1"/>
          </p:cNvSpPr>
          <p:nvPr>
            <p:ph type="title"/>
          </p:nvPr>
        </p:nvSpPr>
        <p:spPr/>
        <p:txBody>
          <a:bodyPr>
            <a:normAutofit/>
          </a:bodyPr>
          <a:lstStyle/>
          <a:p>
            <a:pPr algn="ctr"/>
            <a:r>
              <a:rPr lang="en-US" sz="4000" b="1" dirty="0">
                <a:latin typeface="Arial" panose="020B0604020202020204" pitchFamily="34" charset="0"/>
                <a:cs typeface="Arial" panose="020B0604020202020204" pitchFamily="34" charset="0"/>
              </a:rPr>
              <a:t>Forum-Shopping: </a:t>
            </a:r>
            <a:r>
              <a:rPr lang="en-US" sz="4000" b="1" dirty="0" err="1">
                <a:latin typeface="Arial" panose="020B0604020202020204" pitchFamily="34" charset="0"/>
                <a:cs typeface="Arial" panose="020B0604020202020204" pitchFamily="34" charset="0"/>
              </a:rPr>
              <a:t>Modernisation</a:t>
            </a:r>
            <a:r>
              <a:rPr lang="en-US" sz="4000" b="1" dirty="0">
                <a:latin typeface="Arial" panose="020B0604020202020204" pitchFamily="34" charset="0"/>
                <a:cs typeface="Arial" panose="020B0604020202020204" pitchFamily="34" charset="0"/>
              </a:rPr>
              <a:t> Post-EU</a:t>
            </a:r>
          </a:p>
        </p:txBody>
      </p:sp>
      <p:sp>
        <p:nvSpPr>
          <p:cNvPr id="3" name="Content Placeholder 2">
            <a:extLst>
              <a:ext uri="{FF2B5EF4-FFF2-40B4-BE49-F238E27FC236}">
                <a16:creationId xmlns:a16="http://schemas.microsoft.com/office/drawing/2014/main" id="{F8B8A3BD-3BC1-D23C-930F-8F87BADA3F1F}"/>
              </a:ext>
            </a:extLst>
          </p:cNvPr>
          <p:cNvSpPr>
            <a:spLocks noGrp="1"/>
          </p:cNvSpPr>
          <p:nvPr>
            <p:ph idx="1"/>
          </p:nvPr>
        </p:nvSpPr>
        <p:spPr>
          <a:xfrm>
            <a:off x="838200" y="1502229"/>
            <a:ext cx="10280904" cy="4427846"/>
          </a:xfrm>
        </p:spPr>
        <p:txBody>
          <a:bodyPr/>
          <a:lstStyle/>
          <a:p>
            <a:pPr algn="just"/>
            <a:endParaRPr lang="en-US" sz="2400"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Traditional morality vs modern reality</a:t>
            </a:r>
          </a:p>
          <a:p>
            <a:pPr marL="0" indent="0" algn="just">
              <a:buNone/>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Legislative options/parallel jurisdiction</a:t>
            </a:r>
          </a:p>
          <a:p>
            <a:pPr lvl="1" algn="just"/>
            <a:r>
              <a:rPr lang="en-US" sz="2800" b="1" i="1" u="sng" dirty="0">
                <a:latin typeface="Arial" panose="020B0604020202020204" pitchFamily="34" charset="0"/>
                <a:cs typeface="Arial" panose="020B0604020202020204" pitchFamily="34" charset="0"/>
              </a:rPr>
              <a:t>Villiers</a:t>
            </a:r>
            <a:r>
              <a:rPr lang="en-US" sz="2800" dirty="0">
                <a:latin typeface="Arial" panose="020B0604020202020204" pitchFamily="34" charset="0"/>
                <a:cs typeface="Arial" panose="020B0604020202020204" pitchFamily="34" charset="0"/>
              </a:rPr>
              <a:t> [2020] UKSC 30: Scotland/England </a:t>
            </a:r>
            <a:r>
              <a:rPr lang="en-US" sz="2800" dirty="0" err="1">
                <a:latin typeface="Arial" panose="020B0604020202020204" pitchFamily="34" charset="0"/>
                <a:cs typeface="Arial" panose="020B0604020202020204" pitchFamily="34" charset="0"/>
              </a:rPr>
              <a:t>ps</a:t>
            </a:r>
            <a:endParaRPr lang="en-US" sz="2800" dirty="0">
              <a:latin typeface="Arial" panose="020B0604020202020204" pitchFamily="34" charset="0"/>
              <a:cs typeface="Arial" panose="020B0604020202020204" pitchFamily="34" charset="0"/>
            </a:endParaRPr>
          </a:p>
          <a:p>
            <a:pPr lvl="1" algn="just"/>
            <a:r>
              <a:rPr lang="en-US" sz="2800" dirty="0">
                <a:latin typeface="Arial" panose="020B0604020202020204" pitchFamily="34" charset="0"/>
                <a:cs typeface="Arial" panose="020B0604020202020204" pitchFamily="34" charset="0"/>
              </a:rPr>
              <a:t>Lord Sales §§15+</a:t>
            </a:r>
            <a:r>
              <a:rPr lang="en-US" sz="2800" u="sng" dirty="0">
                <a:latin typeface="Arial" panose="020B0604020202020204" pitchFamily="34" charset="0"/>
                <a:cs typeface="Arial" panose="020B0604020202020204" pitchFamily="34" charset="0"/>
              </a:rPr>
              <a:t>56</a:t>
            </a:r>
            <a:r>
              <a:rPr lang="en-US" sz="2800" dirty="0">
                <a:latin typeface="Arial" panose="020B0604020202020204" pitchFamily="34" charset="0"/>
                <a:cs typeface="Arial" panose="020B0604020202020204" pitchFamily="34" charset="0"/>
              </a:rPr>
              <a:t>: “</a:t>
            </a:r>
            <a:r>
              <a:rPr lang="en-US" sz="2800" b="0" i="1" u="none" strike="noStrike" dirty="0">
                <a:solidFill>
                  <a:srgbClr val="000000"/>
                </a:solidFill>
                <a:effectLst/>
                <a:latin typeface="Arial" panose="020B0604020202020204" pitchFamily="34" charset="0"/>
                <a:cs typeface="Arial" panose="020B0604020202020204" pitchFamily="34" charset="0"/>
              </a:rPr>
              <a:t>the Maintenance Regulation laid down a right for her to choose the forum in which to sue. She was entitled to do so by reference to tactical reasons</a:t>
            </a:r>
            <a:r>
              <a:rPr lang="en-US" sz="2800" dirty="0">
                <a:latin typeface="Arial" panose="020B0604020202020204" pitchFamily="34" charset="0"/>
                <a:cs typeface="Arial" panose="020B0604020202020204" pitchFamily="34" charset="0"/>
              </a:rPr>
              <a:t>” </a:t>
            </a:r>
          </a:p>
          <a:p>
            <a:pPr marL="0" indent="0">
              <a:buNone/>
            </a:pPr>
            <a:endParaRPr lang="en-US" dirty="0"/>
          </a:p>
        </p:txBody>
      </p:sp>
      <p:pic>
        <p:nvPicPr>
          <p:cNvPr id="4" name="Picture 4" descr="New Image">
            <a:extLst>
              <a:ext uri="{FF2B5EF4-FFF2-40B4-BE49-F238E27FC236}">
                <a16:creationId xmlns:a16="http://schemas.microsoft.com/office/drawing/2014/main" id="{DBBF6F44-54F6-6BA5-D7A4-DEA765188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340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C31A2CF4-D48C-95D9-6368-B3C127F5CFDF}"/>
              </a:ext>
            </a:extLst>
          </p:cNvPr>
          <p:cNvSpPr>
            <a:spLocks noGrp="1" noChangeArrowheads="1"/>
          </p:cNvSpPr>
          <p:nvPr>
            <p:ph idx="1"/>
          </p:nvPr>
        </p:nvSpPr>
        <p:spPr>
          <a:xfrm>
            <a:off x="838200" y="1391885"/>
            <a:ext cx="10271760" cy="4843259"/>
          </a:xfrm>
        </p:spPr>
        <p:txBody>
          <a:bodyPr/>
          <a:lstStyle/>
          <a:p>
            <a:pPr marL="0" indent="0">
              <a:buNone/>
            </a:pPr>
            <a:r>
              <a:rPr lang="en-GB" altLang="en-US" dirty="0">
                <a:latin typeface="Arial" panose="020B0604020202020204" pitchFamily="34" charset="0"/>
                <a:cs typeface="Arial" panose="020B0604020202020204" pitchFamily="34" charset="0"/>
              </a:rPr>
              <a:t>Domicile + Matrimonial Proceedings Act 1973</a:t>
            </a:r>
          </a:p>
          <a:p>
            <a:r>
              <a:rPr lang="en-GB" altLang="en-US" dirty="0">
                <a:latin typeface="Arial" panose="020B0604020202020204" pitchFamily="34" charset="0"/>
                <a:cs typeface="Arial" panose="020B0604020202020204" pitchFamily="34" charset="0"/>
              </a:rPr>
              <a:t>Schedule 1 </a:t>
            </a:r>
            <a:r>
              <a:rPr lang="en-GB" altLang="en-US" i="1" dirty="0">
                <a:latin typeface="Arial" panose="020B0604020202020204" pitchFamily="34" charset="0"/>
                <a:cs typeface="Arial" panose="020B0604020202020204" pitchFamily="34" charset="0"/>
              </a:rPr>
              <a:t>paras</a:t>
            </a:r>
            <a:r>
              <a:rPr lang="en-GB" altLang="en-US" dirty="0">
                <a:latin typeface="Arial" panose="020B0604020202020204" pitchFamily="34" charset="0"/>
                <a:cs typeface="Arial" panose="020B0604020202020204" pitchFamily="34" charset="0"/>
              </a:rPr>
              <a:t> 8 + 9: obligatory (UK) + discretionary (non-UK), wp other powers: s.5(6)(b)</a:t>
            </a:r>
          </a:p>
          <a:p>
            <a:r>
              <a:rPr lang="en-GB" altLang="en-US" u="sng" dirty="0">
                <a:latin typeface="Arial" panose="020B0604020202020204" pitchFamily="34" charset="0"/>
                <a:cs typeface="Arial" panose="020B0604020202020204" pitchFamily="34" charset="0"/>
              </a:rPr>
              <a:t>Discretionary</a:t>
            </a:r>
            <a:r>
              <a:rPr lang="en-GB" altLang="en-US" dirty="0">
                <a:latin typeface="Arial" panose="020B0604020202020204" pitchFamily="34" charset="0"/>
                <a:cs typeface="Arial" panose="020B0604020202020204" pitchFamily="34" charset="0"/>
              </a:rPr>
              <a:t>: </a:t>
            </a:r>
            <a:r>
              <a:rPr lang="en-GB" altLang="en-US" b="1" dirty="0">
                <a:latin typeface="Arial" panose="020B0604020202020204" pitchFamily="34" charset="0"/>
                <a:cs typeface="Arial" panose="020B0604020202020204" pitchFamily="34" charset="0"/>
              </a:rPr>
              <a:t>Para 9(1): “</a:t>
            </a:r>
            <a:r>
              <a:rPr lang="en-GB" altLang="en-US" b="1" i="1" dirty="0">
                <a:latin typeface="Arial" panose="020B0604020202020204" pitchFamily="34" charset="0"/>
                <a:cs typeface="Arial" panose="020B0604020202020204" pitchFamily="34" charset="0"/>
              </a:rPr>
              <a:t>balance of fairness (including convenience)</a:t>
            </a:r>
            <a:r>
              <a:rPr lang="en-GB" altLang="en-US" b="1" dirty="0">
                <a:latin typeface="Arial" panose="020B0604020202020204" pitchFamily="34" charset="0"/>
                <a:cs typeface="Arial" panose="020B0604020202020204" pitchFamily="34" charset="0"/>
              </a:rPr>
              <a:t>”</a:t>
            </a:r>
            <a:r>
              <a:rPr lang="en-GB" altLang="en-US" dirty="0">
                <a:latin typeface="Arial" panose="020B0604020202020204" pitchFamily="34" charset="0"/>
                <a:cs typeface="Arial" panose="020B0604020202020204" pitchFamily="34" charset="0"/>
              </a:rPr>
              <a:t> to await</a:t>
            </a:r>
          </a:p>
          <a:p>
            <a:r>
              <a:rPr lang="en-GB" altLang="en-US" dirty="0">
                <a:latin typeface="Arial" panose="020B0604020202020204" pitchFamily="34" charset="0"/>
                <a:cs typeface="Arial" panose="020B0604020202020204" pitchFamily="34" charset="0"/>
              </a:rPr>
              <a:t>Burden of proof; nb default position</a:t>
            </a:r>
          </a:p>
          <a:p>
            <a:r>
              <a:rPr lang="en-GB" altLang="en-US" dirty="0">
                <a:latin typeface="Arial" panose="020B0604020202020204" pitchFamily="34" charset="0"/>
                <a:cs typeface="Arial" panose="020B0604020202020204" pitchFamily="34" charset="0"/>
              </a:rPr>
              <a:t>Balance of convenience = </a:t>
            </a:r>
            <a:r>
              <a:rPr lang="en-GB" altLang="en-US" i="1" dirty="0">
                <a:latin typeface="Arial" panose="020B0604020202020204" pitchFamily="34" charset="0"/>
                <a:cs typeface="Arial" panose="020B0604020202020204" pitchFamily="34" charset="0"/>
              </a:rPr>
              <a:t>“all factors …”: </a:t>
            </a:r>
            <a:r>
              <a:rPr lang="en-GB" i="1" dirty="0">
                <a:latin typeface="Arial" panose="020B0604020202020204" pitchFamily="34" charset="0"/>
                <a:ea typeface="Aptos" panose="020B0004020202020204" pitchFamily="34" charset="0"/>
                <a:cs typeface="Arial" panose="020B0604020202020204" pitchFamily="34" charset="0"/>
              </a:rPr>
              <a:t>§</a:t>
            </a:r>
            <a:r>
              <a:rPr lang="en-GB" altLang="en-US" i="1" dirty="0">
                <a:latin typeface="Arial" panose="020B0604020202020204" pitchFamily="34" charset="0"/>
                <a:cs typeface="Arial" panose="020B0604020202020204" pitchFamily="34" charset="0"/>
              </a:rPr>
              <a:t>9(2)</a:t>
            </a:r>
          </a:p>
          <a:p>
            <a:r>
              <a:rPr lang="en-GB" altLang="en-US" i="1" dirty="0">
                <a:latin typeface="Arial" panose="020B0604020202020204" pitchFamily="34" charset="0"/>
                <a:cs typeface="Arial" panose="020B0604020202020204" pitchFamily="34" charset="0"/>
              </a:rPr>
              <a:t>“including convenience of witnesses + delay / expense”</a:t>
            </a:r>
          </a:p>
          <a:p>
            <a:r>
              <a:rPr lang="en-GB" altLang="en-US" i="1" dirty="0">
                <a:latin typeface="Arial" panose="020B0604020202020204" pitchFamily="34" charset="0"/>
                <a:cs typeface="Arial" panose="020B0604020202020204" pitchFamily="34" charset="0"/>
              </a:rPr>
              <a:t>cp. Family Procedure (cp. Staying of Procs) Rules 2010, r.4</a:t>
            </a:r>
          </a:p>
          <a:p>
            <a:r>
              <a:rPr lang="en-GB" altLang="en-US" i="1" dirty="0">
                <a:latin typeface="Arial" panose="020B0604020202020204" pitchFamily="34" charset="0"/>
                <a:cs typeface="Arial" panose="020B0604020202020204" pitchFamily="34" charset="0"/>
              </a:rPr>
              <a:t>“Forum non conveniens”!</a:t>
            </a:r>
          </a:p>
          <a:p>
            <a:pPr marL="0" indent="0"/>
            <a:endParaRPr lang="en-GB" altLang="en-US" sz="2400" i="1" dirty="0">
              <a:cs typeface="Arial" panose="020B0604020202020204" pitchFamily="34" charset="0"/>
            </a:endParaRPr>
          </a:p>
          <a:p>
            <a:pPr marL="0" indent="0">
              <a:buNone/>
            </a:pPr>
            <a:endParaRPr lang="en-GB" altLang="en-US" b="1" i="1" u="sng" dirty="0"/>
          </a:p>
        </p:txBody>
      </p:sp>
      <p:sp>
        <p:nvSpPr>
          <p:cNvPr id="4" name="Title 1">
            <a:extLst>
              <a:ext uri="{FF2B5EF4-FFF2-40B4-BE49-F238E27FC236}">
                <a16:creationId xmlns:a16="http://schemas.microsoft.com/office/drawing/2014/main" id="{BC8BC9DC-A5BC-240D-BE06-1F0A144F05FF}"/>
              </a:ext>
            </a:extLst>
          </p:cNvPr>
          <p:cNvSpPr txBox="1">
            <a:spLocks/>
          </p:cNvSpPr>
          <p:nvPr/>
        </p:nvSpPr>
        <p:spPr>
          <a:xfrm>
            <a:off x="838200" y="365125"/>
            <a:ext cx="10515600"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latin typeface="Arial" panose="020B0604020202020204" pitchFamily="34" charset="0"/>
                <a:cs typeface="Arial" panose="020B0604020202020204" pitchFamily="34" charset="0"/>
              </a:rPr>
              <a:t>Framework for English Divorce Stay</a:t>
            </a:r>
            <a:endParaRPr lang="en-US" sz="4000" b="1" dirty="0">
              <a:latin typeface="Arial" panose="020B0604020202020204" pitchFamily="34" charset="0"/>
              <a:cs typeface="Arial" panose="020B0604020202020204" pitchFamily="34" charset="0"/>
            </a:endParaRPr>
          </a:p>
        </p:txBody>
      </p:sp>
      <p:pic>
        <p:nvPicPr>
          <p:cNvPr id="5" name="Picture 4" descr="New Image">
            <a:extLst>
              <a:ext uri="{FF2B5EF4-FFF2-40B4-BE49-F238E27FC236}">
                <a16:creationId xmlns:a16="http://schemas.microsoft.com/office/drawing/2014/main" id="{76AF985D-A73D-9FA3-3067-A8FA40709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971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81B7FF4E-8F54-43AC-4C64-33ADA7E62EFF}"/>
              </a:ext>
            </a:extLst>
          </p:cNvPr>
          <p:cNvSpPr>
            <a:spLocks noGrp="1" noChangeArrowheads="1"/>
          </p:cNvSpPr>
          <p:nvPr>
            <p:ph idx="1"/>
          </p:nvPr>
        </p:nvSpPr>
        <p:spPr>
          <a:xfrm>
            <a:off x="838200" y="1796143"/>
            <a:ext cx="10216896" cy="4389664"/>
          </a:xfrm>
        </p:spPr>
        <p:txBody>
          <a:bodyPr>
            <a:normAutofit lnSpcReduction="10000"/>
          </a:bodyPr>
          <a:lstStyle/>
          <a:p>
            <a:r>
              <a:rPr lang="en-GB" altLang="en-US" sz="2400" dirty="0">
                <a:latin typeface="Arial" panose="020B0604020202020204" pitchFamily="34" charset="0"/>
                <a:cs typeface="Arial" panose="020B0604020202020204" pitchFamily="34" charset="0"/>
              </a:rPr>
              <a:t>?</a:t>
            </a:r>
            <a:r>
              <a:rPr lang="en-GB" altLang="en-US" sz="2400" b="1" i="1" u="sng" dirty="0">
                <a:latin typeface="Arial" panose="020B0604020202020204" pitchFamily="34" charset="0"/>
                <a:cs typeface="Arial" panose="020B0604020202020204" pitchFamily="34" charset="0"/>
              </a:rPr>
              <a:t>SA v FA</a:t>
            </a:r>
            <a:r>
              <a:rPr lang="en-GB" altLang="en-US" sz="2400" dirty="0">
                <a:latin typeface="Arial" panose="020B0604020202020204" pitchFamily="34" charset="0"/>
                <a:cs typeface="Arial" panose="020B0604020202020204" pitchFamily="34" charset="0"/>
              </a:rPr>
              <a:t> [2022] EWFC 115 HHJ Hess @ </a:t>
            </a:r>
            <a:r>
              <a:rPr lang="en-GB" sz="2400" dirty="0">
                <a:latin typeface="Arial" panose="020B0604020202020204" pitchFamily="34" charset="0"/>
                <a:ea typeface="Aptos" panose="020B0004020202020204" pitchFamily="34" charset="0"/>
                <a:cs typeface="Arial" panose="020B0604020202020204" pitchFamily="34" charset="0"/>
              </a:rPr>
              <a:t>§§[9+20]</a:t>
            </a:r>
          </a:p>
          <a:p>
            <a:r>
              <a:rPr lang="en-GB" altLang="en-US" sz="2400" dirty="0" err="1">
                <a:latin typeface="Arial" panose="020B0604020202020204" pitchFamily="34" charset="0"/>
                <a:cs typeface="Arial" panose="020B0604020202020204" pitchFamily="34" charset="0"/>
              </a:rPr>
              <a:t>nb.</a:t>
            </a:r>
            <a:r>
              <a:rPr lang="en-GB" altLang="en-US" sz="2400" dirty="0">
                <a:latin typeface="Arial" panose="020B0604020202020204" pitchFamily="34" charset="0"/>
                <a:cs typeface="Arial" panose="020B0604020202020204" pitchFamily="34" charset="0"/>
              </a:rPr>
              <a:t> Stay in favour of NMFC Abu Dhabi + remote</a:t>
            </a:r>
          </a:p>
          <a:p>
            <a:r>
              <a:rPr lang="en-GB" altLang="en-US" sz="2400" dirty="0">
                <a:latin typeface="Arial" panose="020B0604020202020204" pitchFamily="34" charset="0"/>
                <a:cs typeface="Arial" panose="020B0604020202020204" pitchFamily="34" charset="0"/>
              </a:rPr>
              <a:t>Summarising domicile and balance of convenience</a:t>
            </a:r>
          </a:p>
          <a:p>
            <a:r>
              <a:rPr lang="en-GB" altLang="en-US" sz="2400" dirty="0">
                <a:latin typeface="Arial" panose="020B0604020202020204" pitchFamily="34" charset="0"/>
                <a:cs typeface="Arial" panose="020B0604020202020204" pitchFamily="34" charset="0"/>
              </a:rPr>
              <a:t>“some other forum which is </a:t>
            </a:r>
            <a:r>
              <a:rPr lang="en-GB" altLang="en-US" sz="2400" i="1" dirty="0">
                <a:latin typeface="Arial" panose="020B0604020202020204" pitchFamily="34" charset="0"/>
                <a:cs typeface="Arial" panose="020B0604020202020204" pitchFamily="34" charset="0"/>
              </a:rPr>
              <a:t>“clearly</a:t>
            </a:r>
            <a:r>
              <a:rPr lang="en-GB" altLang="en-US" sz="2400" dirty="0">
                <a:latin typeface="Arial" panose="020B0604020202020204" pitchFamily="34" charset="0"/>
                <a:cs typeface="Arial" panose="020B0604020202020204" pitchFamily="34" charset="0"/>
              </a:rPr>
              <a:t> more appropriate”: HHJ Hess </a:t>
            </a:r>
            <a:r>
              <a:rPr lang="en-GB" sz="2400" dirty="0">
                <a:latin typeface="Arial" panose="020B0604020202020204" pitchFamily="34" charset="0"/>
                <a:ea typeface="Aptos" panose="020B0004020202020204" pitchFamily="34" charset="0"/>
                <a:cs typeface="Arial" panose="020B0604020202020204" pitchFamily="34" charset="0"/>
              </a:rPr>
              <a:t>[20(iii)] ≠ Bodey J</a:t>
            </a:r>
            <a:r>
              <a:rPr lang="en-GB" sz="2400" dirty="0">
                <a:highlight>
                  <a:srgbClr val="FFFF00"/>
                </a:highlight>
                <a:latin typeface="Arial" panose="020B0604020202020204" pitchFamily="34" charset="0"/>
                <a:ea typeface="Aptos" panose="020B0004020202020204" pitchFamily="34" charset="0"/>
                <a:cs typeface="Arial" panose="020B0604020202020204" pitchFamily="34" charset="0"/>
              </a:rPr>
              <a:t>*</a:t>
            </a:r>
            <a:r>
              <a:rPr lang="en-GB" sz="2400" dirty="0">
                <a:latin typeface="Arial" panose="020B0604020202020204" pitchFamily="34" charset="0"/>
                <a:ea typeface="Aptos" panose="020B0004020202020204" pitchFamily="34" charset="0"/>
                <a:cs typeface="Arial" panose="020B0604020202020204" pitchFamily="34" charset="0"/>
              </a:rPr>
              <a:t> [57]+[59]</a:t>
            </a:r>
          </a:p>
          <a:p>
            <a:r>
              <a:rPr lang="en-GB" altLang="en-US" sz="2400" b="1" i="1" u="sng" dirty="0">
                <a:latin typeface="Arial" panose="020B0604020202020204" pitchFamily="34" charset="0"/>
                <a:cs typeface="Arial" panose="020B0604020202020204" pitchFamily="34" charset="0"/>
              </a:rPr>
              <a:t>De Dampierre</a:t>
            </a:r>
            <a:r>
              <a:rPr lang="en-GB" altLang="en-US" sz="2400" dirty="0">
                <a:latin typeface="Arial" panose="020B0604020202020204" pitchFamily="34" charset="0"/>
                <a:cs typeface="Arial" panose="020B0604020202020204" pitchFamily="34" charset="0"/>
              </a:rPr>
              <a:t> (1987)/</a:t>
            </a:r>
            <a:r>
              <a:rPr lang="en-GB" altLang="en-US" sz="2400" b="1" i="1" u="sng" dirty="0">
                <a:latin typeface="Arial" panose="020B0604020202020204" pitchFamily="34" charset="0"/>
                <a:cs typeface="Arial" panose="020B0604020202020204" pitchFamily="34" charset="0"/>
              </a:rPr>
              <a:t>Chai v Peng 3</a:t>
            </a:r>
            <a:r>
              <a:rPr lang="en-GB" altLang="en-US" sz="2400" b="1" i="1" u="sng" dirty="0">
                <a:highlight>
                  <a:srgbClr val="FFFF00"/>
                </a:highlight>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[2014] EWHC 351</a:t>
            </a:r>
            <a:r>
              <a:rPr lang="en-GB" altLang="en-US" sz="2400" b="1" i="1" u="sng" dirty="0">
                <a:highlight>
                  <a:srgbClr val="FFFF00"/>
                </a:highlight>
                <a:latin typeface="Arial" panose="020B0604020202020204" pitchFamily="34" charset="0"/>
                <a:cs typeface="Arial" panose="020B0604020202020204" pitchFamily="34" charset="0"/>
              </a:rPr>
              <a:t>8</a:t>
            </a:r>
            <a:r>
              <a:rPr lang="en-GB" altLang="en-US" sz="2400" dirty="0">
                <a:latin typeface="Arial" panose="020B0604020202020204" pitchFamily="34" charset="0"/>
                <a:cs typeface="Arial" panose="020B0604020202020204" pitchFamily="34" charset="0"/>
              </a:rPr>
              <a:t>/9 Everything potentially relevant, including/esp. witnesses, family connections, residence, assets, tax, “natural forum” “governing law”, accrued personal/juridical advantage</a:t>
            </a:r>
          </a:p>
          <a:p>
            <a:r>
              <a:rPr lang="en-GB" altLang="en-US" sz="2400" b="1" i="1" u="sng" dirty="0">
                <a:latin typeface="Arial" panose="020B0604020202020204" pitchFamily="34" charset="0"/>
                <a:cs typeface="Arial" panose="020B0604020202020204" pitchFamily="34" charset="0"/>
              </a:rPr>
              <a:t>VS v KS</a:t>
            </a:r>
            <a:r>
              <a:rPr lang="en-GB" altLang="en-US" sz="2400" dirty="0">
                <a:latin typeface="Arial" panose="020B0604020202020204" pitchFamily="34" charset="0"/>
                <a:cs typeface="Arial" panose="020B0604020202020204" pitchFamily="34" charset="0"/>
              </a:rPr>
              <a:t> [2023] EWHC 3475 Arbuthnot J: timing </a:t>
            </a:r>
            <a:r>
              <a:rPr lang="en-GB" altLang="en-US" sz="2400" i="1" u="sng" dirty="0">
                <a:latin typeface="Arial" panose="020B0604020202020204" pitchFamily="34" charset="0"/>
                <a:cs typeface="Arial" panose="020B0604020202020204" pitchFamily="34" charset="0"/>
              </a:rPr>
              <a:t>a</a:t>
            </a:r>
            <a:r>
              <a:rPr lang="en-GB" altLang="en-US" sz="2400" dirty="0">
                <a:latin typeface="Arial" panose="020B0604020202020204" pitchFamily="34" charset="0"/>
                <a:cs typeface="Arial" panose="020B0604020202020204" pitchFamily="34" charset="0"/>
              </a:rPr>
              <a:t> factor</a:t>
            </a:r>
          </a:p>
          <a:p>
            <a:r>
              <a:rPr lang="en-GB" altLang="en-US" sz="2400" b="1" i="1" u="sng" dirty="0">
                <a:latin typeface="Arial" panose="020B0604020202020204" pitchFamily="34" charset="0"/>
                <a:cs typeface="Arial" panose="020B0604020202020204" pitchFamily="34" charset="0"/>
              </a:rPr>
              <a:t>J v A</a:t>
            </a:r>
            <a:r>
              <a:rPr lang="en-GB" altLang="en-US" sz="2400" dirty="0">
                <a:latin typeface="Arial" panose="020B0604020202020204" pitchFamily="34" charset="0"/>
                <a:cs typeface="Arial" panose="020B0604020202020204" pitchFamily="34" charset="0"/>
              </a:rPr>
              <a:t> [2023] EWFC 132: 3 Eng chil beats Nigeria</a:t>
            </a:r>
          </a:p>
          <a:p>
            <a:pPr marL="0" indent="0"/>
            <a:endParaRPr lang="en-GB" altLang="en-US" sz="2400" dirty="0">
              <a:cs typeface="Arial" panose="020B0604020202020204" pitchFamily="34" charset="0"/>
            </a:endParaRPr>
          </a:p>
          <a:p>
            <a:pPr marL="0" indent="0">
              <a:buNone/>
            </a:pPr>
            <a:endParaRPr lang="en-GB" altLang="en-US" dirty="0">
              <a:cs typeface="Arial" panose="020B0604020202020204" pitchFamily="34" charset="0"/>
            </a:endParaRPr>
          </a:p>
          <a:p>
            <a:pPr marL="0" indent="0">
              <a:buNone/>
            </a:pPr>
            <a:endParaRPr lang="en-GB" altLang="en-US" sz="3600" dirty="0">
              <a:cs typeface="Arial" panose="020B0604020202020204" pitchFamily="34" charset="0"/>
            </a:endParaRPr>
          </a:p>
          <a:p>
            <a:pPr marL="0" indent="0"/>
            <a:endParaRPr lang="en-GB" altLang="en-US" dirty="0">
              <a:cs typeface="Arial" panose="020B0604020202020204" pitchFamily="34" charset="0"/>
            </a:endParaRPr>
          </a:p>
          <a:p>
            <a:pPr marL="0" indent="0">
              <a:buNone/>
            </a:pPr>
            <a:endParaRPr lang="en-GB" altLang="en-US" b="1" i="1" u="sng" dirty="0"/>
          </a:p>
        </p:txBody>
      </p:sp>
      <p:sp>
        <p:nvSpPr>
          <p:cNvPr id="2" name="Title 1">
            <a:extLst>
              <a:ext uri="{FF2B5EF4-FFF2-40B4-BE49-F238E27FC236}">
                <a16:creationId xmlns:a16="http://schemas.microsoft.com/office/drawing/2014/main" id="{15933D3A-4FCD-95F1-AC02-9B43B09E973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latin typeface="Arial" panose="020B0604020202020204" pitchFamily="34" charset="0"/>
                <a:cs typeface="Arial" panose="020B0604020202020204" pitchFamily="34" charset="0"/>
              </a:rPr>
              <a:t>The Stay Cases / Authorities</a:t>
            </a:r>
            <a:endParaRPr lang="en-US" sz="4000" b="1" dirty="0">
              <a:latin typeface="Arial" panose="020B0604020202020204" pitchFamily="34" charset="0"/>
              <a:cs typeface="Arial" panose="020B0604020202020204" pitchFamily="34" charset="0"/>
            </a:endParaRPr>
          </a:p>
        </p:txBody>
      </p:sp>
      <p:pic>
        <p:nvPicPr>
          <p:cNvPr id="5" name="Picture 4" descr="New Image">
            <a:extLst>
              <a:ext uri="{FF2B5EF4-FFF2-40B4-BE49-F238E27FC236}">
                <a16:creationId xmlns:a16="http://schemas.microsoft.com/office/drawing/2014/main" id="{631F4700-5D65-0D3C-AC4C-6B6D57E31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720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9C0B3CB1-F7A7-0846-B992-3B808F04DA28}"/>
              </a:ext>
            </a:extLst>
          </p:cNvPr>
          <p:cNvSpPr>
            <a:spLocks noGrp="1" noChangeArrowheads="1"/>
          </p:cNvSpPr>
          <p:nvPr>
            <p:ph type="body" idx="4294967295"/>
          </p:nvPr>
        </p:nvSpPr>
        <p:spPr>
          <a:xfrm>
            <a:off x="838200" y="1690688"/>
            <a:ext cx="10515600" cy="5379340"/>
          </a:xfrm>
        </p:spPr>
        <p:txBody>
          <a:bodyPr>
            <a:normAutofit/>
          </a:bodyPr>
          <a:lstStyle/>
          <a:p>
            <a:pPr>
              <a:defRPr/>
            </a:pPr>
            <a:r>
              <a:rPr lang="en-GB" altLang="en-US" sz="2000" dirty="0">
                <a:latin typeface="Arial" panose="020B0604020202020204" pitchFamily="34" charset="0"/>
                <a:cs typeface="Arial" panose="020B0604020202020204" pitchFamily="34" charset="0"/>
              </a:rPr>
              <a:t>nb. </a:t>
            </a:r>
            <a:r>
              <a:rPr lang="en-GB" altLang="en-US" sz="2000" i="1" dirty="0">
                <a:latin typeface="Arial" panose="020B0604020202020204" pitchFamily="34" charset="0"/>
                <a:cs typeface="Arial" panose="020B0604020202020204" pitchFamily="34" charset="0"/>
              </a:rPr>
              <a:t>Hemain</a:t>
            </a:r>
            <a:r>
              <a:rPr lang="en-GB" altLang="en-US" sz="2000" dirty="0">
                <a:latin typeface="Arial" panose="020B0604020202020204" pitchFamily="34" charset="0"/>
                <a:cs typeface="Arial" panose="020B0604020202020204" pitchFamily="34" charset="0"/>
              </a:rPr>
              <a:t> as interloc. sub-set of Anti-Suit</a:t>
            </a:r>
          </a:p>
          <a:p>
            <a:pPr>
              <a:defRPr/>
            </a:pPr>
            <a:r>
              <a:rPr lang="en-GB" altLang="en-US" sz="2000" dirty="0">
                <a:latin typeface="Arial" panose="020B0604020202020204" pitchFamily="34" charset="0"/>
                <a:cs typeface="Arial" panose="020B0604020202020204" pitchFamily="34" charset="0"/>
              </a:rPr>
              <a:t>Enjoying revival post-Brexit but </a:t>
            </a:r>
            <a:r>
              <a:rPr lang="en-GB" altLang="en-US" sz="2000" dirty="0" err="1">
                <a:latin typeface="Arial" panose="020B0604020202020204" pitchFamily="34" charset="0"/>
                <a:cs typeface="Arial" panose="020B0604020202020204" pitchFamily="34" charset="0"/>
              </a:rPr>
              <a:t>nb</a:t>
            </a:r>
            <a:r>
              <a:rPr lang="en-GB" altLang="en-US" sz="2000" dirty="0">
                <a:latin typeface="Arial" panose="020B0604020202020204" pitchFamily="34" charset="0"/>
                <a:cs typeface="Arial" panose="020B0604020202020204" pitchFamily="34" charset="0"/>
              </a:rPr>
              <a:t> ?recognition/enforcement!?</a:t>
            </a:r>
          </a:p>
          <a:p>
            <a:pPr>
              <a:defRPr/>
            </a:pPr>
            <a:r>
              <a:rPr lang="en-GB" altLang="en-US" sz="2000" b="1" i="1" u="sng" dirty="0" err="1">
                <a:latin typeface="Arial" panose="020B0604020202020204" pitchFamily="34" charset="0"/>
                <a:cs typeface="Arial" panose="020B0604020202020204" pitchFamily="34" charset="0"/>
              </a:rPr>
              <a:t>Hemain</a:t>
            </a:r>
            <a:r>
              <a:rPr lang="en-GB" altLang="en-US" sz="2000" dirty="0">
                <a:latin typeface="Arial" panose="020B0604020202020204" pitchFamily="34" charset="0"/>
                <a:cs typeface="Arial" panose="020B0604020202020204" pitchFamily="34" charset="0"/>
              </a:rPr>
              <a:t> [1988] 2FLR 388; Munby J in </a:t>
            </a:r>
            <a:r>
              <a:rPr lang="en-GB" altLang="en-US" sz="2000" b="1" i="1" u="sng" dirty="0">
                <a:latin typeface="Arial" panose="020B0604020202020204" pitchFamily="34" charset="0"/>
                <a:cs typeface="Arial" panose="020B0604020202020204" pitchFamily="34" charset="0"/>
              </a:rPr>
              <a:t>Bloch</a:t>
            </a:r>
            <a:r>
              <a:rPr lang="en-GB" altLang="en-US" sz="2000" dirty="0">
                <a:latin typeface="Arial" panose="020B0604020202020204" pitchFamily="34" charset="0"/>
                <a:cs typeface="Arial" panose="020B0604020202020204" pitchFamily="34" charset="0"/>
              </a:rPr>
              <a:t> </a:t>
            </a:r>
            <a:r>
              <a:rPr lang="en-GB" altLang="en-US" sz="2000" i="1" u="sng" dirty="0">
                <a:latin typeface="Arial" panose="020B0604020202020204" pitchFamily="34" charset="0"/>
                <a:cs typeface="Arial" panose="020B0604020202020204" pitchFamily="34" charset="0"/>
              </a:rPr>
              <a:t>AND </a:t>
            </a:r>
            <a:r>
              <a:rPr lang="en-GB" altLang="en-US" sz="2000" b="1" i="1" u="sng" dirty="0">
                <a:latin typeface="Arial" panose="020B0604020202020204" pitchFamily="34" charset="0"/>
                <a:cs typeface="Arial" panose="020B0604020202020204" pitchFamily="34" charset="0"/>
              </a:rPr>
              <a:t>R v R</a:t>
            </a:r>
            <a:r>
              <a:rPr lang="en-GB" altLang="en-US" sz="2000" dirty="0">
                <a:latin typeface="Arial" panose="020B0604020202020204" pitchFamily="34" charset="0"/>
                <a:cs typeface="Arial" panose="020B0604020202020204" pitchFamily="34" charset="0"/>
              </a:rPr>
              <a:t> [2003] EWHC 2113 (Fam): </a:t>
            </a:r>
            <a:r>
              <a:rPr lang="en-GB" altLang="en-US" sz="2000" i="1" dirty="0">
                <a:latin typeface="Arial" panose="020B0604020202020204" pitchFamily="34" charset="0"/>
                <a:cs typeface="Arial" panose="020B0604020202020204" pitchFamily="34" charset="0"/>
              </a:rPr>
              <a:t>“not so much the assertion that England is the natural forum, but rather the forensic advantage that the other spouse seeks by … holding up the English proceedings whilst … free to pursue his own proceedings abroad. … and … in a manner … vexatious, oppressive or unconscionable” </a:t>
            </a:r>
            <a:r>
              <a:rPr lang="en-GB" altLang="en-US" sz="2000" dirty="0">
                <a:latin typeface="Arial" panose="020B0604020202020204" pitchFamily="34" charset="0"/>
                <a:cs typeface="Arial" panose="020B0604020202020204" pitchFamily="34" charset="0"/>
              </a:rPr>
              <a:t>[55]; but </a:t>
            </a:r>
            <a:r>
              <a:rPr lang="en-GB" altLang="en-US" sz="2000" dirty="0" err="1">
                <a:latin typeface="Arial" panose="020B0604020202020204" pitchFamily="34" charset="0"/>
                <a:cs typeface="Arial" panose="020B0604020202020204" pitchFamily="34" charset="0"/>
              </a:rPr>
              <a:t>nb.</a:t>
            </a: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not</a:t>
            </a: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necessarily</a:t>
            </a:r>
            <a:r>
              <a:rPr lang="en-GB" altLang="en-US" sz="2000" dirty="0">
                <a:latin typeface="Arial" panose="020B0604020202020204" pitchFamily="34" charset="0"/>
                <a:cs typeface="Arial" panose="020B0604020202020204" pitchFamily="34" charset="0"/>
              </a:rPr>
              <a:t>: [43]</a:t>
            </a:r>
            <a:endParaRPr lang="en-GB" altLang="en-US" sz="2000" b="1" i="1" u="sng" dirty="0">
              <a:latin typeface="Arial" panose="020B0604020202020204" pitchFamily="34" charset="0"/>
              <a:cs typeface="Arial" panose="020B0604020202020204" pitchFamily="34" charset="0"/>
            </a:endParaRPr>
          </a:p>
          <a:p>
            <a:pPr>
              <a:defRPr/>
            </a:pPr>
            <a:r>
              <a:rPr lang="en-GB" altLang="en-US" sz="2000" b="1" i="1" u="sng" dirty="0">
                <a:latin typeface="Arial" panose="020B0604020202020204" pitchFamily="34" charset="0"/>
                <a:cs typeface="Arial" panose="020B0604020202020204" pitchFamily="34" charset="0"/>
              </a:rPr>
              <a:t>Ahmed v Mustafa</a:t>
            </a:r>
            <a:r>
              <a:rPr lang="en-GB" altLang="en-US" sz="2000" dirty="0">
                <a:latin typeface="Arial" panose="020B0604020202020204" pitchFamily="34" charset="0"/>
                <a:cs typeface="Arial" panose="020B0604020202020204" pitchFamily="34" charset="0"/>
              </a:rPr>
              <a:t> [2015] 1FLR 139 </a:t>
            </a:r>
            <a:r>
              <a:rPr lang="en-GB" altLang="en-US" sz="2000" i="1" dirty="0">
                <a:latin typeface="Arial" panose="020B0604020202020204" pitchFamily="34" charset="0"/>
                <a:cs typeface="Arial" panose="020B0604020202020204" pitchFamily="34" charset="0"/>
              </a:rPr>
              <a:t>CA</a:t>
            </a:r>
            <a:r>
              <a:rPr lang="en-GB" altLang="en-US" sz="2000" dirty="0">
                <a:latin typeface="Arial" panose="020B0604020202020204" pitchFamily="34" charset="0"/>
                <a:cs typeface="Arial" panose="020B0604020202020204" pitchFamily="34" charset="0"/>
              </a:rPr>
              <a:t>: unconscionable per se</a:t>
            </a:r>
          </a:p>
          <a:p>
            <a:pPr>
              <a:defRPr/>
            </a:pPr>
            <a:r>
              <a:rPr lang="en-GB" altLang="en-US" sz="2000" dirty="0">
                <a:latin typeface="Arial" panose="020B0604020202020204" pitchFamily="34" charset="0"/>
                <a:cs typeface="Arial" panose="020B0604020202020204" pitchFamily="34" charset="0"/>
              </a:rPr>
              <a:t>Baker J (then) in </a:t>
            </a:r>
            <a:r>
              <a:rPr lang="en-GB" altLang="en-US" sz="2000" b="1" i="1" u="sng" dirty="0">
                <a:latin typeface="Arial" panose="020B0604020202020204" pitchFamily="34" charset="0"/>
                <a:cs typeface="Arial" panose="020B0604020202020204" pitchFamily="34" charset="0"/>
              </a:rPr>
              <a:t>S v S (</a:t>
            </a:r>
            <a:r>
              <a:rPr lang="en-GB" altLang="en-US" sz="2000" b="1" i="1" u="sng" dirty="0" err="1">
                <a:latin typeface="Arial" panose="020B0604020202020204" pitchFamily="34" charset="0"/>
                <a:cs typeface="Arial" panose="020B0604020202020204" pitchFamily="34" charset="0"/>
              </a:rPr>
              <a:t>Hemain</a:t>
            </a:r>
            <a:r>
              <a:rPr lang="en-GB" altLang="en-US" sz="2000" b="1" i="1" u="sng"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[2009] EWHC 3224 </a:t>
            </a:r>
            <a:r>
              <a:rPr lang="en-GB" altLang="en-US" sz="2000" dirty="0" err="1">
                <a:latin typeface="Arial" panose="020B0604020202020204" pitchFamily="34" charset="0"/>
                <a:cs typeface="Arial" panose="020B0604020202020204" pitchFamily="34" charset="0"/>
              </a:rPr>
              <a:t>esp</a:t>
            </a:r>
            <a:r>
              <a:rPr lang="en-GB" altLang="en-US" sz="2000" dirty="0">
                <a:latin typeface="Arial" panose="020B0604020202020204" pitchFamily="34" charset="0"/>
                <a:cs typeface="Arial" panose="020B0604020202020204" pitchFamily="34" charset="0"/>
              </a:rPr>
              <a:t> [19]</a:t>
            </a:r>
          </a:p>
          <a:p>
            <a:pPr>
              <a:defRPr/>
            </a:pPr>
            <a:r>
              <a:rPr lang="en-GB" altLang="en-US" sz="2000" dirty="0">
                <a:latin typeface="Arial" panose="020B0604020202020204" pitchFamily="34" charset="0"/>
                <a:cs typeface="Arial" panose="020B0604020202020204" pitchFamily="34" charset="0"/>
              </a:rPr>
              <a:t>cp. Antisuit requires England </a:t>
            </a:r>
            <a:r>
              <a:rPr lang="en-GB" altLang="en-US" sz="2000" i="1" dirty="0">
                <a:latin typeface="Arial" panose="020B0604020202020204" pitchFamily="34" charset="0"/>
                <a:cs typeface="Arial" panose="020B0604020202020204" pitchFamily="34" charset="0"/>
              </a:rPr>
              <a:t>is</a:t>
            </a:r>
            <a:r>
              <a:rPr lang="en-GB" altLang="en-US" sz="2000" dirty="0">
                <a:latin typeface="Arial" panose="020B0604020202020204" pitchFamily="34" charset="0"/>
                <a:cs typeface="Arial" panose="020B0604020202020204" pitchFamily="34" charset="0"/>
              </a:rPr>
              <a:t> the natural forum</a:t>
            </a:r>
          </a:p>
          <a:p>
            <a:pPr>
              <a:defRPr/>
            </a:pPr>
            <a:r>
              <a:rPr lang="en-GB" altLang="en-US" sz="2000" dirty="0">
                <a:latin typeface="Arial" panose="020B0604020202020204" pitchFamily="34" charset="0"/>
                <a:cs typeface="Arial" panose="020B0604020202020204" pitchFamily="34" charset="0"/>
              </a:rPr>
              <a:t>cp. </a:t>
            </a:r>
            <a:r>
              <a:rPr lang="en-GB" altLang="en-US" sz="2000" b="1" i="1" u="sng" dirty="0">
                <a:latin typeface="Arial" panose="020B0604020202020204" pitchFamily="34" charset="0"/>
                <a:cs typeface="Arial" panose="020B0604020202020204" pitchFamily="34" charset="0"/>
              </a:rPr>
              <a:t>T v B</a:t>
            </a:r>
            <a:r>
              <a:rPr lang="en-GB" altLang="en-US" sz="2000" dirty="0">
                <a:latin typeface="Arial" panose="020B0604020202020204" pitchFamily="34" charset="0"/>
                <a:cs typeface="Arial" panose="020B0604020202020204" pitchFamily="34" charset="0"/>
              </a:rPr>
              <a:t> 8/11/24 Trowell J: cumulative vexation!</a:t>
            </a:r>
          </a:p>
          <a:p>
            <a:pPr>
              <a:defRPr/>
            </a:pPr>
            <a:r>
              <a:rPr lang="en-GB" altLang="en-US" sz="2000" i="1" dirty="0" err="1">
                <a:latin typeface="Arial" panose="020B0604020202020204" pitchFamily="34" charset="0"/>
                <a:cs typeface="Arial" panose="020B0604020202020204" pitchFamily="34" charset="0"/>
              </a:rPr>
              <a:t>Hemain</a:t>
            </a:r>
            <a:r>
              <a:rPr lang="en-GB" altLang="en-US" sz="2000" dirty="0">
                <a:latin typeface="Arial" panose="020B0604020202020204" pitchFamily="34" charset="0"/>
                <a:cs typeface="Arial" panose="020B0604020202020204" pitchFamily="34" charset="0"/>
              </a:rPr>
              <a:t> + jurisdictional strength: </a:t>
            </a:r>
            <a:r>
              <a:rPr lang="en-GB" altLang="en-US" sz="2000" b="1" i="1" u="sng" dirty="0">
                <a:latin typeface="Arial" panose="020B0604020202020204" pitchFamily="34" charset="0"/>
                <a:cs typeface="Arial" panose="020B0604020202020204" pitchFamily="34" charset="0"/>
              </a:rPr>
              <a:t>Chai v Peng 2</a:t>
            </a:r>
            <a:r>
              <a:rPr lang="en-GB" altLang="en-US" sz="2000" dirty="0">
                <a:latin typeface="Arial" panose="020B0604020202020204" pitchFamily="34" charset="0"/>
                <a:cs typeface="Arial" panose="020B0604020202020204" pitchFamily="34" charset="0"/>
              </a:rPr>
              <a:t> (Holman J) @ 2014 EWHC 1519 [40] </a:t>
            </a:r>
          </a:p>
          <a:p>
            <a:pPr marL="0" indent="0">
              <a:buNone/>
              <a:defRPr/>
            </a:pPr>
            <a:endParaRPr lang="en-GB" altLang="en-US" sz="2800" dirty="0">
              <a:latin typeface="Arial" panose="020B0604020202020204" pitchFamily="34" charset="0"/>
              <a:cs typeface="Arial" panose="020B0604020202020204" pitchFamily="34" charset="0"/>
            </a:endParaRPr>
          </a:p>
          <a:p>
            <a:pPr marL="533400" indent="-533400">
              <a:defRPr/>
            </a:pPr>
            <a:endParaRPr lang="en-GB" alt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9DD78CB-DE43-3FD7-9117-C4C362503C1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latin typeface="Arial" panose="020B0604020202020204" pitchFamily="34" charset="0"/>
                <a:cs typeface="Arial" panose="020B0604020202020204" pitchFamily="34" charset="0"/>
              </a:rPr>
              <a:t>Anti-Suit / </a:t>
            </a:r>
            <a:r>
              <a:rPr lang="en-GB" altLang="en-US" sz="4000" b="1" i="1" dirty="0" err="1">
                <a:latin typeface="Arial" panose="020B0604020202020204" pitchFamily="34" charset="0"/>
                <a:cs typeface="Arial" panose="020B0604020202020204" pitchFamily="34" charset="0"/>
              </a:rPr>
              <a:t>Hemain</a:t>
            </a:r>
            <a:r>
              <a:rPr lang="en-GB" altLang="en-US" sz="4000" b="1" dirty="0">
                <a:latin typeface="Arial" panose="020B0604020202020204" pitchFamily="34" charset="0"/>
                <a:cs typeface="Arial" panose="020B0604020202020204" pitchFamily="34" charset="0"/>
              </a:rPr>
              <a:t> Injunctions</a:t>
            </a:r>
            <a:endParaRPr lang="en-US" sz="4000" b="1" dirty="0">
              <a:latin typeface="Arial" panose="020B0604020202020204" pitchFamily="34" charset="0"/>
              <a:cs typeface="Arial" panose="020B0604020202020204" pitchFamily="34" charset="0"/>
            </a:endParaRPr>
          </a:p>
        </p:txBody>
      </p:sp>
      <p:pic>
        <p:nvPicPr>
          <p:cNvPr id="3" name="Picture 4" descr="New Image">
            <a:extLst>
              <a:ext uri="{FF2B5EF4-FFF2-40B4-BE49-F238E27FC236}">
                <a16:creationId xmlns:a16="http://schemas.microsoft.com/office/drawing/2014/main" id="{AEC32E20-F698-285E-FC51-466BAF8DD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800" y="5988986"/>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568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C31A2CF4-D48C-95D9-6368-B3C127F5CFDF}"/>
              </a:ext>
            </a:extLst>
          </p:cNvPr>
          <p:cNvSpPr>
            <a:spLocks noGrp="1" noChangeArrowheads="1"/>
          </p:cNvSpPr>
          <p:nvPr>
            <p:ph idx="1"/>
          </p:nvPr>
        </p:nvSpPr>
        <p:spPr>
          <a:xfrm>
            <a:off x="335112" y="1774371"/>
            <a:ext cx="11521776" cy="5083629"/>
          </a:xfrm>
        </p:spPr>
        <p:txBody>
          <a:bodyPr>
            <a:normAutofit/>
          </a:bodyPr>
          <a:lstStyle/>
          <a:p>
            <a:pPr marL="0" indent="0"/>
            <a:r>
              <a:rPr lang="en-GB" altLang="en-US" sz="19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Post-</a:t>
            </a:r>
            <a:r>
              <a:rPr lang="en-GB" altLang="en-US" sz="2400" i="1" u="sng" dirty="0">
                <a:latin typeface="Arial" panose="020B0604020202020204" pitchFamily="34" charset="0"/>
                <a:cs typeface="Arial" panose="020B0604020202020204" pitchFamily="34" charset="0"/>
              </a:rPr>
              <a:t>non-UK</a:t>
            </a:r>
            <a:r>
              <a:rPr lang="en-GB" altLang="en-US" sz="2400" dirty="0">
                <a:latin typeface="Arial" panose="020B0604020202020204" pitchFamily="34" charset="0"/>
                <a:cs typeface="Arial" panose="020B0604020202020204" pitchFamily="34" charset="0"/>
              </a:rPr>
              <a:t> divorce: </a:t>
            </a:r>
            <a:r>
              <a:rPr lang="en-GB" altLang="en-US" sz="2400" b="1" i="1" u="sng" dirty="0" err="1">
                <a:latin typeface="Arial" panose="020B0604020202020204" pitchFamily="34" charset="0"/>
                <a:cs typeface="Arial" panose="020B0604020202020204" pitchFamily="34" charset="0"/>
              </a:rPr>
              <a:t>Potanina</a:t>
            </a:r>
            <a:r>
              <a:rPr lang="en-GB" altLang="en-US" sz="2000" dirty="0">
                <a:latin typeface="Arial" panose="020B0604020202020204" pitchFamily="34" charset="0"/>
                <a:cs typeface="Arial" panose="020B0604020202020204" pitchFamily="34" charset="0"/>
              </a:rPr>
              <a:t> 31/1/24 </a:t>
            </a:r>
            <a:r>
              <a:rPr lang="en-GB" altLang="en-US" sz="1800" b="1" i="1" u="sng" dirty="0">
                <a:latin typeface="Arial" panose="020B0604020202020204" pitchFamily="34" charset="0"/>
                <a:cs typeface="Arial" panose="020B0604020202020204" pitchFamily="34" charset="0"/>
                <a:hlinkClick r:id="rId2"/>
              </a:rPr>
              <a:t>https://www.supremecourt.uk/cases/uksc-2021-0130</a:t>
            </a:r>
            <a:endParaRPr lang="en-GB" altLang="en-US" sz="1800" b="1" i="1" u="sng" dirty="0">
              <a:latin typeface="Arial" panose="020B0604020202020204" pitchFamily="34" charset="0"/>
              <a:cs typeface="Arial" panose="020B0604020202020204" pitchFamily="34" charset="0"/>
            </a:endParaRPr>
          </a:p>
          <a:p>
            <a:pPr marL="0" indent="0"/>
            <a:r>
              <a:rPr lang="en-GB" altLang="en-US" sz="2400" dirty="0">
                <a:latin typeface="Arial" panose="020B0604020202020204" pitchFamily="34" charset="0"/>
                <a:cs typeface="Arial" panose="020B0604020202020204" pitchFamily="34" charset="0"/>
              </a:rPr>
              <a:t> Purpose/background/framework of Part III: </a:t>
            </a:r>
          </a:p>
          <a:p>
            <a:pPr marL="400050" lvl="1" indent="0"/>
            <a:r>
              <a:rPr lang="en-GB" altLang="en-US" dirty="0">
                <a:latin typeface="Arial" panose="020B0604020202020204" pitchFamily="34" charset="0"/>
                <a:cs typeface="Arial" panose="020B0604020202020204" pitchFamily="34" charset="0"/>
              </a:rPr>
              <a:t> </a:t>
            </a:r>
            <a:r>
              <a:rPr lang="en-GB" altLang="en-US" b="1" i="1" u="sng" dirty="0">
                <a:latin typeface="Arial" panose="020B0604020202020204" pitchFamily="34" charset="0"/>
                <a:cs typeface="Arial" panose="020B0604020202020204" pitchFamily="34" charset="0"/>
              </a:rPr>
              <a:t>Agbaje</a:t>
            </a:r>
            <a:r>
              <a:rPr lang="en-GB" altLang="en-US" dirty="0">
                <a:latin typeface="Arial" panose="020B0604020202020204" pitchFamily="34" charset="0"/>
                <a:cs typeface="Arial" panose="020B0604020202020204" pitchFamily="34" charset="0"/>
              </a:rPr>
              <a:t> [2010] UKSC 13 per Ld Collins </a:t>
            </a:r>
            <a:r>
              <a:rPr lang="en-GB" dirty="0">
                <a:latin typeface="Arial" panose="020B0604020202020204" pitchFamily="34" charset="0"/>
                <a:ea typeface="Aptos" panose="020B0004020202020204" pitchFamily="34" charset="0"/>
                <a:cs typeface="Arial" panose="020B0604020202020204" pitchFamily="34" charset="0"/>
              </a:rPr>
              <a:t>§§4-7</a:t>
            </a:r>
          </a:p>
          <a:p>
            <a:pPr marL="400050" lvl="1" indent="0"/>
            <a:r>
              <a:rPr lang="en-GB" dirty="0">
                <a:latin typeface="Arial" panose="020B0604020202020204" pitchFamily="34" charset="0"/>
                <a:ea typeface="Aptos" panose="020B0004020202020204" pitchFamily="34" charset="0"/>
                <a:cs typeface="Arial" panose="020B0604020202020204" pitchFamily="34" charset="0"/>
              </a:rPr>
              <a:t> no provision or “</a:t>
            </a:r>
            <a:r>
              <a:rPr lang="en-GB" i="1" dirty="0">
                <a:latin typeface="Arial" panose="020B0604020202020204" pitchFamily="34" charset="0"/>
                <a:ea typeface="Aptos" panose="020B0004020202020204" pitchFamily="34" charset="0"/>
                <a:cs typeface="Arial" panose="020B0604020202020204" pitchFamily="34" charset="0"/>
              </a:rPr>
              <a:t>inadequate provision</a:t>
            </a:r>
            <a:r>
              <a:rPr lang="en-GB" dirty="0">
                <a:latin typeface="Arial" panose="020B0604020202020204" pitchFamily="34" charset="0"/>
                <a:ea typeface="Aptos" panose="020B0004020202020204" pitchFamily="34" charset="0"/>
                <a:cs typeface="Arial" panose="020B0604020202020204" pitchFamily="34" charset="0"/>
              </a:rPr>
              <a:t>”; s.13+16 filter</a:t>
            </a:r>
            <a:r>
              <a:rPr lang="en-GB" i="1" u="sng" dirty="0">
                <a:latin typeface="Arial" panose="020B0604020202020204" pitchFamily="34" charset="0"/>
                <a:ea typeface="Aptos" panose="020B0004020202020204" pitchFamily="34" charset="0"/>
                <a:cs typeface="Arial" panose="020B0604020202020204" pitchFamily="34" charset="0"/>
              </a:rPr>
              <a:t>s</a:t>
            </a:r>
          </a:p>
          <a:p>
            <a:pPr marL="400050" lvl="1" indent="0"/>
            <a:r>
              <a:rPr lang="en-GB" dirty="0">
                <a:latin typeface="Arial" panose="020B0604020202020204" pitchFamily="34" charset="0"/>
                <a:ea typeface="Aptos" panose="020B0004020202020204" pitchFamily="34" charset="0"/>
                <a:cs typeface="Arial" panose="020B0604020202020204" pitchFamily="34" charset="0"/>
              </a:rPr>
              <a:t> </a:t>
            </a:r>
            <a:r>
              <a:rPr lang="en-GB" i="1" u="sng" dirty="0">
                <a:latin typeface="Arial" panose="020B0604020202020204" pitchFamily="34" charset="0"/>
                <a:ea typeface="Aptos" panose="020B0004020202020204" pitchFamily="34" charset="0"/>
                <a:cs typeface="Arial" panose="020B0604020202020204" pitchFamily="34" charset="0"/>
              </a:rPr>
              <a:t>not</a:t>
            </a:r>
            <a:r>
              <a:rPr lang="en-GB" dirty="0">
                <a:latin typeface="Arial" panose="020B0604020202020204" pitchFamily="34" charset="0"/>
                <a:ea typeface="Aptos" panose="020B0004020202020204" pitchFamily="34" charset="0"/>
                <a:cs typeface="Arial" panose="020B0604020202020204" pitchFamily="34" charset="0"/>
              </a:rPr>
              <a:t> a court of (international) appeal: Law Commission Rep to Parliament,1980</a:t>
            </a:r>
          </a:p>
          <a:p>
            <a:pPr marL="0" indent="0"/>
            <a:r>
              <a:rPr lang="en-GB" altLang="en-US" sz="2400" dirty="0">
                <a:latin typeface="Arial" panose="020B0604020202020204" pitchFamily="34" charset="0"/>
                <a:cs typeface="Arial" panose="020B0604020202020204" pitchFamily="34" charset="0"/>
              </a:rPr>
              <a:t> Legacy of empire/conscience/</a:t>
            </a:r>
            <a:r>
              <a:rPr lang="en-GB" altLang="en-US" sz="2400" i="1" dirty="0">
                <a:latin typeface="Arial" panose="020B0604020202020204" pitchFamily="34" charset="0"/>
                <a:cs typeface="Arial" panose="020B0604020202020204" pitchFamily="34" charset="0"/>
              </a:rPr>
              <a:t>external</a:t>
            </a:r>
            <a:r>
              <a:rPr lang="en-GB" altLang="en-US" sz="2400" dirty="0">
                <a:latin typeface="Arial" panose="020B0604020202020204" pitchFamily="34" charset="0"/>
                <a:cs typeface="Arial" panose="020B0604020202020204" pitchFamily="34" charset="0"/>
              </a:rPr>
              <a:t> impact?</a:t>
            </a:r>
          </a:p>
          <a:p>
            <a:pPr marL="0" indent="0"/>
            <a:r>
              <a:rPr lang="en-GB" altLang="en-US" sz="2400" dirty="0">
                <a:latin typeface="Arial" panose="020B0604020202020204" pitchFamily="34" charset="0"/>
                <a:cs typeface="Arial" panose="020B0604020202020204" pitchFamily="34" charset="0"/>
              </a:rPr>
              <a:t> s.12: scope: </a:t>
            </a:r>
            <a:r>
              <a:rPr lang="en-GB" altLang="en-US" sz="2400" b="1" i="1" u="sng" dirty="0">
                <a:latin typeface="Arial" panose="020B0604020202020204" pitchFamily="34" charset="0"/>
                <a:cs typeface="Arial" panose="020B0604020202020204" pitchFamily="34" charset="0"/>
              </a:rPr>
              <a:t>not</a:t>
            </a:r>
            <a:r>
              <a:rPr lang="en-GB" altLang="en-US" sz="2400" dirty="0">
                <a:latin typeface="Arial" panose="020B0604020202020204" pitchFamily="34" charset="0"/>
                <a:cs typeface="Arial" panose="020B0604020202020204" pitchFamily="34" charset="0"/>
              </a:rPr>
              <a:t> re-mg/“non-procs” divs (Family Law Act 1986, s.46)</a:t>
            </a:r>
          </a:p>
          <a:p>
            <a:pPr marL="0" indent="0"/>
            <a:r>
              <a:rPr lang="en-GB" altLang="en-US" sz="2400" dirty="0">
                <a:latin typeface="Arial" panose="020B0604020202020204" pitchFamily="34" charset="0"/>
                <a:cs typeface="Arial" panose="020B0604020202020204" pitchFamily="34" charset="0"/>
              </a:rPr>
              <a:t> s.27 interpretation: “overseas” = “country </a:t>
            </a:r>
            <a:r>
              <a:rPr lang="en-GB" altLang="en-US" sz="2400" i="1" dirty="0">
                <a:latin typeface="Arial" panose="020B0604020202020204" pitchFamily="34" charset="0"/>
                <a:cs typeface="Arial" panose="020B0604020202020204" pitchFamily="34" charset="0"/>
              </a:rPr>
              <a:t>or territory</a:t>
            </a:r>
            <a:r>
              <a:rPr lang="en-GB" altLang="en-US" sz="2400" dirty="0">
                <a:latin typeface="Arial" panose="020B0604020202020204" pitchFamily="34" charset="0"/>
                <a:cs typeface="Arial" panose="020B0604020202020204" pitchFamily="34" charset="0"/>
              </a:rPr>
              <a:t> outside the British </a:t>
            </a:r>
            <a:r>
              <a:rPr lang="en-GB" altLang="en-US" sz="2400" i="1" dirty="0">
                <a:latin typeface="Arial" panose="020B0604020202020204" pitchFamily="34" charset="0"/>
                <a:cs typeface="Arial" panose="020B0604020202020204" pitchFamily="34" charset="0"/>
              </a:rPr>
              <a:t>Islands”</a:t>
            </a:r>
            <a:r>
              <a:rPr lang="en-GB" altLang="en-US" sz="2400" dirty="0">
                <a:latin typeface="Arial" panose="020B0604020202020204" pitchFamily="34" charset="0"/>
                <a:cs typeface="Arial" panose="020B0604020202020204" pitchFamily="34" charset="0"/>
              </a:rPr>
              <a:t> =</a:t>
            </a:r>
            <a:r>
              <a:rPr lang="en-GB" sz="2400" dirty="0">
                <a:latin typeface="Arial" panose="020B0604020202020204" pitchFamily="34" charset="0"/>
                <a:ea typeface="Aptos" panose="020B0004020202020204" pitchFamily="34" charset="0"/>
                <a:cs typeface="Arial" panose="020B0604020202020204" pitchFamily="34" charset="0"/>
              </a:rPr>
              <a:t> UK </a:t>
            </a:r>
            <a:r>
              <a:rPr lang="en-GB" sz="2400" i="1" u="sng" dirty="0">
                <a:latin typeface="Arial" panose="020B0604020202020204" pitchFamily="34" charset="0"/>
                <a:ea typeface="Aptos" panose="020B0004020202020204" pitchFamily="34" charset="0"/>
                <a:cs typeface="Arial" panose="020B0604020202020204" pitchFamily="34" charset="0"/>
              </a:rPr>
              <a:t>+</a:t>
            </a:r>
            <a:r>
              <a:rPr lang="en-GB" sz="2400" u="sng" dirty="0">
                <a:latin typeface="Arial" panose="020B0604020202020204" pitchFamily="34" charset="0"/>
                <a:ea typeface="Aptos" panose="020B0004020202020204" pitchFamily="34" charset="0"/>
                <a:cs typeface="Arial" panose="020B0604020202020204" pitchFamily="34" charset="0"/>
              </a:rPr>
              <a:t> IOM/Channel Islands</a:t>
            </a:r>
            <a:r>
              <a:rPr lang="en-GB" sz="2400" dirty="0">
                <a:latin typeface="Arial" panose="020B0604020202020204" pitchFamily="34" charset="0"/>
                <a:ea typeface="Aptos" panose="020B0004020202020204" pitchFamily="34" charset="0"/>
                <a:cs typeface="Arial" panose="020B0604020202020204" pitchFamily="34" charset="0"/>
              </a:rPr>
              <a:t> – so </a:t>
            </a:r>
            <a:r>
              <a:rPr lang="en-GB" sz="2400" i="1" dirty="0">
                <a:latin typeface="Arial" panose="020B0604020202020204" pitchFamily="34" charset="0"/>
                <a:ea typeface="Aptos" panose="020B0004020202020204" pitchFamily="34" charset="0"/>
                <a:cs typeface="Arial" panose="020B0604020202020204" pitchFamily="34" charset="0"/>
              </a:rPr>
              <a:t>not</a:t>
            </a:r>
            <a:r>
              <a:rPr lang="en-GB" sz="2400" dirty="0">
                <a:latin typeface="Arial" panose="020B0604020202020204" pitchFamily="34" charset="0"/>
                <a:ea typeface="Aptos" panose="020B0004020202020204" pitchFamily="34" charset="0"/>
                <a:cs typeface="Arial" panose="020B0604020202020204" pitchFamily="34" charset="0"/>
              </a:rPr>
              <a:t> including Jersey etc. … but anywhere else!</a:t>
            </a:r>
          </a:p>
          <a:p>
            <a:pPr marL="0" indent="0"/>
            <a:r>
              <a:rPr lang="en-GB" sz="2400" dirty="0">
                <a:latin typeface="Arial" panose="020B0604020202020204" pitchFamily="34" charset="0"/>
                <a:ea typeface="Aptos" panose="020B0004020202020204" pitchFamily="34" charset="0"/>
                <a:cs typeface="Arial" panose="020B0604020202020204" pitchFamily="34" charset="0"/>
              </a:rPr>
              <a:t> “</a:t>
            </a:r>
            <a:r>
              <a:rPr lang="en-GB" sz="2400" i="1" dirty="0">
                <a:latin typeface="Arial" panose="020B0604020202020204" pitchFamily="34" charset="0"/>
                <a:ea typeface="Aptos" panose="020B0004020202020204" pitchFamily="34" charset="0"/>
                <a:cs typeface="Arial" panose="020B0604020202020204" pitchFamily="34" charset="0"/>
              </a:rPr>
              <a:t>alleviate … where there are substantial connections with England</a:t>
            </a:r>
            <a:r>
              <a:rPr lang="en-GB" sz="2400" dirty="0">
                <a:latin typeface="Arial" panose="020B0604020202020204" pitchFamily="34" charset="0"/>
                <a:ea typeface="Aptos" panose="020B0004020202020204" pitchFamily="34" charset="0"/>
                <a:cs typeface="Arial" panose="020B0604020202020204" pitchFamily="34" charset="0"/>
              </a:rPr>
              <a:t>”: </a:t>
            </a:r>
            <a:r>
              <a:rPr lang="en-GB" sz="2400" b="1" i="1" u="sng" dirty="0">
                <a:latin typeface="Arial" panose="020B0604020202020204" pitchFamily="34" charset="0"/>
                <a:ea typeface="Aptos" panose="020B0004020202020204" pitchFamily="34" charset="0"/>
                <a:cs typeface="Arial" panose="020B0604020202020204" pitchFamily="34" charset="0"/>
              </a:rPr>
              <a:t>Zimina</a:t>
            </a:r>
            <a:r>
              <a:rPr lang="en-GB" sz="2400" dirty="0">
                <a:latin typeface="Arial" panose="020B0604020202020204" pitchFamily="34" charset="0"/>
                <a:ea typeface="Aptos" panose="020B0004020202020204" pitchFamily="34" charset="0"/>
                <a:cs typeface="Arial" panose="020B0604020202020204" pitchFamily="34" charset="0"/>
              </a:rPr>
              <a:t> [2017] EWCA 1429 §47 per King LJ</a:t>
            </a:r>
          </a:p>
          <a:p>
            <a:pPr marL="0" indent="0"/>
            <a:endParaRPr lang="en-GB" altLang="en-US" sz="2400" i="1" dirty="0">
              <a:cs typeface="Arial" panose="020B0604020202020204" pitchFamily="34" charset="0"/>
            </a:endParaRPr>
          </a:p>
          <a:p>
            <a:pPr marL="0" indent="0">
              <a:buNone/>
            </a:pPr>
            <a:endParaRPr lang="en-GB" altLang="en-US" b="1" i="1" u="sng" dirty="0"/>
          </a:p>
        </p:txBody>
      </p:sp>
      <p:sp>
        <p:nvSpPr>
          <p:cNvPr id="2" name="Title 1">
            <a:extLst>
              <a:ext uri="{FF2B5EF4-FFF2-40B4-BE49-F238E27FC236}">
                <a16:creationId xmlns:a16="http://schemas.microsoft.com/office/drawing/2014/main" id="{A58CC91A-0A96-F689-078F-6DF65042691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300" b="1" dirty="0">
                <a:latin typeface="Arial" panose="020B0604020202020204" pitchFamily="34" charset="0"/>
                <a:cs typeface="Arial" panose="020B0604020202020204" pitchFamily="34" charset="0"/>
              </a:rPr>
              <a:t>“</a:t>
            </a:r>
            <a:r>
              <a:rPr lang="en-GB" altLang="en-US" sz="3300" b="1" dirty="0">
                <a:highlight>
                  <a:srgbClr val="FFFF00"/>
                </a:highlight>
                <a:latin typeface="Arial" panose="020B0604020202020204" pitchFamily="34" charset="0"/>
                <a:cs typeface="Arial" panose="020B0604020202020204" pitchFamily="34" charset="0"/>
              </a:rPr>
              <a:t>Part III</a:t>
            </a:r>
            <a:r>
              <a:rPr lang="en-GB" altLang="en-US" sz="3300" b="1" dirty="0">
                <a:latin typeface="Arial" panose="020B0604020202020204" pitchFamily="34" charset="0"/>
                <a:cs typeface="Arial" panose="020B0604020202020204" pitchFamily="34" charset="0"/>
              </a:rPr>
              <a:t>”</a:t>
            </a:r>
            <a:r>
              <a:rPr lang="en-GB" altLang="en-US" sz="3500" b="1" dirty="0">
                <a:latin typeface="Arial" panose="020B0604020202020204" pitchFamily="34" charset="0"/>
                <a:cs typeface="Arial" panose="020B0604020202020204" pitchFamily="34" charset="0"/>
              </a:rPr>
              <a:t>:</a:t>
            </a:r>
            <a:r>
              <a:rPr lang="en-GB" altLang="en-US" sz="2700" b="1" dirty="0">
                <a:latin typeface="Arial" panose="020B0604020202020204" pitchFamily="34" charset="0"/>
                <a:cs typeface="Arial" panose="020B0604020202020204" pitchFamily="34" charset="0"/>
              </a:rPr>
              <a:t> 1984 Matrimonial &amp; Family Proceedings Act s.12-27 </a:t>
            </a:r>
            <a:endParaRPr lang="en-US" sz="2700" b="1" dirty="0">
              <a:latin typeface="Arial" panose="020B0604020202020204" pitchFamily="34" charset="0"/>
              <a:cs typeface="Arial" panose="020B0604020202020204" pitchFamily="34" charset="0"/>
            </a:endParaRPr>
          </a:p>
        </p:txBody>
      </p:sp>
      <p:pic>
        <p:nvPicPr>
          <p:cNvPr id="5" name="Picture 4" descr="New Image">
            <a:extLst>
              <a:ext uri="{FF2B5EF4-FFF2-40B4-BE49-F238E27FC236}">
                <a16:creationId xmlns:a16="http://schemas.microsoft.com/office/drawing/2014/main" id="{388AA7FA-92FD-E1B1-50C5-96B87D9D8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2684" y="5993607"/>
            <a:ext cx="1452073" cy="83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19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4A27E4-3930-626E-203B-F6A4BB825418}"/>
              </a:ext>
            </a:extLst>
          </p:cNvPr>
          <p:cNvSpPr>
            <a:spLocks noGrp="1"/>
          </p:cNvSpPr>
          <p:nvPr>
            <p:ph idx="1"/>
          </p:nvPr>
        </p:nvSpPr>
        <p:spPr>
          <a:xfrm>
            <a:off x="838200" y="1606858"/>
            <a:ext cx="10515600" cy="4570105"/>
          </a:xfrm>
        </p:spPr>
        <p:txBody>
          <a:bodyPr>
            <a:normAutofit/>
          </a:bodyPr>
          <a:lstStyle/>
          <a:p>
            <a:pPr marL="0" indent="0" algn="just">
              <a:lnSpc>
                <a:spcPct val="115000"/>
              </a:lnSpc>
              <a:spcAft>
                <a:spcPts val="800"/>
              </a:spcAft>
              <a:buNone/>
            </a:pPr>
            <a:r>
              <a:rPr lang="en-GB" sz="1800" b="1" u="sng" kern="100" dirty="0">
                <a:effectLst/>
                <a:latin typeface="Aptos" panose="020B0004020202020204" pitchFamily="34" charset="0"/>
                <a:ea typeface="Aptos" panose="020B0004020202020204" pitchFamily="34" charset="0"/>
                <a:cs typeface="Times New Roman" panose="02020603050405020304" pitchFamily="18" charset="0"/>
              </a:rPr>
              <a:t>General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CJCE 2 April 2009 C-523/07 : Habitual Residence =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location where the child is integrated in a social and family environment.</a:t>
            </a:r>
            <a:endParaRPr lang="fr-F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Criteria : </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duration,</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regularity,</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conditions of stay,</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reasons of stay and relocation,</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nationality of the child, </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location and conditions of schooling, </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language proficiency, </a:t>
            </a:r>
          </a:p>
          <a:p>
            <a:pPr marL="985838" indent="-285750" algn="just">
              <a:lnSpc>
                <a:spcPct val="100000"/>
              </a:lnSpc>
              <a:spcBef>
                <a:spcPts val="0"/>
              </a:spcBef>
              <a:spcAft>
                <a:spcPts val="600"/>
              </a:spcAft>
              <a:buFont typeface="Wingdings" panose="05000000000000000000" pitchFamily="2" charset="2"/>
              <a:buChar char="q"/>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family relationships.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r-FR" dirty="0"/>
          </a:p>
        </p:txBody>
      </p:sp>
      <p:sp>
        <p:nvSpPr>
          <p:cNvPr id="4" name="Rectangle 3">
            <a:extLst>
              <a:ext uri="{FF2B5EF4-FFF2-40B4-BE49-F238E27FC236}">
                <a16:creationId xmlns:a16="http://schemas.microsoft.com/office/drawing/2014/main" id="{898CDA8D-ECD3-862B-9C12-CAC6B1542E28}"/>
              </a:ext>
            </a:extLst>
          </p:cNvPr>
          <p:cNvSpPr/>
          <p:nvPr/>
        </p:nvSpPr>
        <p:spPr>
          <a:xfrm>
            <a:off x="4738767" y="361563"/>
            <a:ext cx="1724177" cy="1174273"/>
          </a:xfrm>
          <a:prstGeom prst="rect">
            <a:avLst/>
          </a:prstGeom>
          <a:blipFill dpi="0" rotWithShape="1">
            <a:blip r:embed="rId2">
              <a:alphaModFix amt="52000"/>
              <a:extLst>
                <a:ext uri="{837473B0-CC2E-450A-ABE3-18F120FF3D39}">
                  <a1611:picAttrSrcUrl xmlns:a1611="http://schemas.microsoft.com/office/drawing/2016/11/main" r:id="rId3"/>
                </a:ext>
              </a:extLst>
            </a:blip>
            <a:srcRect/>
            <a:stretch>
              <a:fillRect/>
            </a:stretch>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7523218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81B7FF4E-8F54-43AC-4C64-33ADA7E62EFF}"/>
              </a:ext>
            </a:extLst>
          </p:cNvPr>
          <p:cNvSpPr>
            <a:spLocks noGrp="1" noChangeArrowheads="1"/>
          </p:cNvSpPr>
          <p:nvPr>
            <p:ph idx="1"/>
          </p:nvPr>
        </p:nvSpPr>
        <p:spPr>
          <a:xfrm>
            <a:off x="838200" y="1426029"/>
            <a:ext cx="10299192" cy="4797542"/>
          </a:xfrm>
        </p:spPr>
        <p:txBody>
          <a:bodyPr>
            <a:normAutofit fontScale="92500" lnSpcReduction="10000"/>
          </a:bodyPr>
          <a:lstStyle/>
          <a:p>
            <a:r>
              <a:rPr lang="en-GB" altLang="en-US" sz="2400" dirty="0">
                <a:latin typeface="Arial" panose="020B0604020202020204" pitchFamily="34" charset="0"/>
                <a:cs typeface="Arial" panose="020B0604020202020204" pitchFamily="34" charset="0"/>
              </a:rPr>
              <a:t>Pt. III causes consternation + (massive) outrage</a:t>
            </a:r>
          </a:p>
          <a:p>
            <a:r>
              <a:rPr lang="en-GB" altLang="en-US" sz="2400" dirty="0">
                <a:latin typeface="Arial" panose="020B0604020202020204" pitchFamily="34" charset="0"/>
                <a:cs typeface="Arial" panose="020B0604020202020204" pitchFamily="34" charset="0"/>
              </a:rPr>
              <a:t>Court of international appeal/imperialism? …</a:t>
            </a:r>
          </a:p>
          <a:p>
            <a:r>
              <a:rPr lang="en-GB" altLang="en-US" sz="2400" dirty="0">
                <a:latin typeface="Arial" panose="020B0604020202020204" pitchFamily="34" charset="0"/>
                <a:cs typeface="Arial" panose="020B0604020202020204" pitchFamily="34" charset="0"/>
              </a:rPr>
              <a:t>Remember you need a local valid marriage / nullity: </a:t>
            </a:r>
            <a:r>
              <a:rPr lang="en-GB" altLang="en-US" sz="2400" b="1" i="1" u="sng" dirty="0">
                <a:latin typeface="Arial" panose="020B0604020202020204" pitchFamily="34" charset="0"/>
                <a:cs typeface="Arial" panose="020B0604020202020204" pitchFamily="34" charset="0"/>
              </a:rPr>
              <a:t>Sharbatly</a:t>
            </a:r>
            <a:r>
              <a:rPr lang="en-GB" altLang="en-US" sz="2400" dirty="0">
                <a:latin typeface="Arial" panose="020B0604020202020204" pitchFamily="34" charset="0"/>
                <a:cs typeface="Arial" panose="020B0604020202020204" pitchFamily="34" charset="0"/>
              </a:rPr>
              <a:t> [2012] EWCA Civ 1507; cp 8/50 US C/L mg states! </a:t>
            </a:r>
          </a:p>
          <a:p>
            <a:r>
              <a:rPr lang="en-GB" altLang="en-US" sz="2400" dirty="0">
                <a:latin typeface="Arial" panose="020B0604020202020204" pitchFamily="34" charset="0"/>
                <a:cs typeface="Arial" panose="020B0604020202020204" pitchFamily="34" charset="0"/>
              </a:rPr>
              <a:t>s.12 scope: Pt.III does </a:t>
            </a:r>
            <a:r>
              <a:rPr lang="en-GB" altLang="en-US" sz="2400" i="1" dirty="0">
                <a:latin typeface="Arial" panose="020B0604020202020204" pitchFamily="34" charset="0"/>
                <a:cs typeface="Arial" panose="020B0604020202020204" pitchFamily="34" charset="0"/>
              </a:rPr>
              <a:t>not</a:t>
            </a:r>
            <a:r>
              <a:rPr lang="en-GB" altLang="en-US" sz="2400" dirty="0">
                <a:latin typeface="Arial" panose="020B0604020202020204" pitchFamily="34" charset="0"/>
                <a:cs typeface="Arial" panose="020B0604020202020204" pitchFamily="34" charset="0"/>
              </a:rPr>
              <a:t> cover eg. non-resident </a:t>
            </a:r>
            <a:r>
              <a:rPr lang="en-GB" altLang="en-US" sz="2400" i="1" dirty="0">
                <a:latin typeface="Arial" panose="020B0604020202020204" pitchFamily="34" charset="0"/>
                <a:cs typeface="Arial" panose="020B0604020202020204" pitchFamily="34" charset="0"/>
              </a:rPr>
              <a:t>English</a:t>
            </a:r>
            <a:r>
              <a:rPr lang="en-GB" altLang="en-US" sz="2400" dirty="0">
                <a:latin typeface="Arial" panose="020B0604020202020204" pitchFamily="34" charset="0"/>
                <a:cs typeface="Arial" panose="020B0604020202020204" pitchFamily="34" charset="0"/>
              </a:rPr>
              <a:t> W with Pakistani domicile divorced by bare talaq or customary divorce, even if subsequent English jurisdiction/residence</a:t>
            </a:r>
          </a:p>
          <a:p>
            <a:r>
              <a:rPr lang="en-GB" altLang="en-US" sz="2400" dirty="0">
                <a:latin typeface="Arial" panose="020B0604020202020204" pitchFamily="34" charset="0"/>
                <a:cs typeface="Arial" panose="020B0604020202020204" pitchFamily="34" charset="0"/>
              </a:rPr>
              <a:t>cp. </a:t>
            </a:r>
            <a:r>
              <a:rPr lang="en-GB" altLang="en-US" sz="2400" b="1" i="1" u="sng" dirty="0">
                <a:latin typeface="Arial" panose="020B0604020202020204" pitchFamily="34" charset="0"/>
                <a:cs typeface="Arial" panose="020B0604020202020204" pitchFamily="34" charset="0"/>
              </a:rPr>
              <a:t>H v S</a:t>
            </a:r>
            <a:r>
              <a:rPr lang="en-GB" altLang="en-US" sz="2400" dirty="0">
                <a:latin typeface="Arial" panose="020B0604020202020204" pitchFamily="34" charset="0"/>
                <a:cs typeface="Arial" panose="020B0604020202020204" pitchFamily="34" charset="0"/>
              </a:rPr>
              <a:t> [2012] 2FLR 157 </a:t>
            </a:r>
            <a:r>
              <a:rPr lang="en-GB" sz="2400" dirty="0">
                <a:latin typeface="Arial" panose="020B0604020202020204" pitchFamily="34" charset="0"/>
                <a:ea typeface="Aptos" panose="020B0004020202020204" pitchFamily="34" charset="0"/>
                <a:cs typeface="Arial" panose="020B0604020202020204" pitchFamily="34" charset="0"/>
              </a:rPr>
              <a:t>§§ 57/58</a:t>
            </a:r>
          </a:p>
          <a:p>
            <a:r>
              <a:rPr lang="en-GB" altLang="en-US" sz="2400" dirty="0">
                <a:latin typeface="Arial" panose="020B0604020202020204" pitchFamily="34" charset="0"/>
                <a:cs typeface="Arial" panose="020B0604020202020204" pitchFamily="34" charset="0"/>
              </a:rPr>
              <a:t>The “comity/reality” filter / </a:t>
            </a:r>
            <a:r>
              <a:rPr lang="en-GB" altLang="en-US" sz="2400" i="1" dirty="0">
                <a:latin typeface="Arial" panose="020B0604020202020204" pitchFamily="34" charset="0"/>
                <a:cs typeface="Arial" panose="020B0604020202020204" pitchFamily="34" charset="0"/>
              </a:rPr>
              <a:t>pre-</a:t>
            </a:r>
            <a:r>
              <a:rPr lang="en-GB" altLang="en-US" sz="2400" dirty="0">
                <a:latin typeface="Arial" panose="020B0604020202020204" pitchFamily="34" charset="0"/>
                <a:cs typeface="Arial" panose="020B0604020202020204" pitchFamily="34" charset="0"/>
              </a:rPr>
              <a:t>condition: s.16 +</a:t>
            </a:r>
            <a:r>
              <a:rPr lang="en-GB" altLang="en-US" sz="2400" i="1" u="sng" dirty="0">
                <a:latin typeface="Arial" panose="020B0604020202020204" pitchFamily="34" charset="0"/>
                <a:cs typeface="Arial" panose="020B0604020202020204" pitchFamily="34" charset="0"/>
              </a:rPr>
              <a:t>Agb</a:t>
            </a:r>
            <a:r>
              <a:rPr lang="en-GB" altLang="en-US" sz="2400" dirty="0">
                <a:latin typeface="Arial" panose="020B0604020202020204" pitchFamily="34" charset="0"/>
                <a:cs typeface="Arial" panose="020B0604020202020204" pitchFamily="34" charset="0"/>
              </a:rPr>
              <a:t> </a:t>
            </a:r>
            <a:r>
              <a:rPr lang="en-GB" sz="2400" dirty="0">
                <a:latin typeface="Arial" panose="020B0604020202020204" pitchFamily="34" charset="0"/>
                <a:ea typeface="Aptos" panose="020B0004020202020204" pitchFamily="34" charset="0"/>
                <a:cs typeface="Arial" panose="020B0604020202020204" pitchFamily="34" charset="0"/>
              </a:rPr>
              <a:t>§72</a:t>
            </a:r>
            <a:endParaRPr lang="en-GB" altLang="en-US" sz="2400" dirty="0">
              <a:latin typeface="Arial" panose="020B0604020202020204" pitchFamily="34" charset="0"/>
              <a:cs typeface="Arial" panose="020B0604020202020204" pitchFamily="34" charset="0"/>
            </a:endParaRPr>
          </a:p>
          <a:p>
            <a:pPr marL="400050" lvl="1" indent="0">
              <a:buNone/>
            </a:pPr>
            <a:r>
              <a:rPr lang="en-GB" altLang="en-US" dirty="0">
                <a:latin typeface="Arial" panose="020B0604020202020204" pitchFamily="34" charset="0"/>
                <a:cs typeface="Arial" panose="020B0604020202020204" pitchFamily="34" charset="0"/>
              </a:rPr>
              <a:t>- </a:t>
            </a:r>
            <a:r>
              <a:rPr lang="en-GB" altLang="en-US" dirty="0" err="1">
                <a:latin typeface="Arial" panose="020B0604020202020204" pitchFamily="34" charset="0"/>
                <a:cs typeface="Arial" panose="020B0604020202020204" pitchFamily="34" charset="0"/>
              </a:rPr>
              <a:t>eg.</a:t>
            </a:r>
            <a:r>
              <a:rPr lang="en-GB" altLang="en-US" dirty="0">
                <a:latin typeface="Arial" panose="020B0604020202020204" pitchFamily="34" charset="0"/>
                <a:cs typeface="Arial" panose="020B0604020202020204" pitchFamily="34" charset="0"/>
              </a:rPr>
              <a:t> s.16(2)(f): not </a:t>
            </a:r>
            <a:r>
              <a:rPr lang="en-GB" altLang="en-US" i="1" dirty="0">
                <a:latin typeface="Arial" panose="020B0604020202020204" pitchFamily="34" charset="0"/>
                <a:cs typeface="Arial" panose="020B0604020202020204" pitchFamily="34" charset="0"/>
              </a:rPr>
              <a:t>trying</a:t>
            </a:r>
            <a:r>
              <a:rPr lang="en-GB" altLang="en-US" dirty="0">
                <a:latin typeface="Arial" panose="020B0604020202020204" pitchFamily="34" charset="0"/>
                <a:cs typeface="Arial" panose="020B0604020202020204" pitchFamily="34" charset="0"/>
              </a:rPr>
              <a:t> to get money abroad? </a:t>
            </a:r>
            <a:r>
              <a:rPr lang="en-GB" altLang="en-US" b="1" i="1" u="sng" dirty="0">
                <a:latin typeface="Arial" panose="020B0604020202020204" pitchFamily="34" charset="0"/>
                <a:cs typeface="Arial" panose="020B0604020202020204" pitchFamily="34" charset="0"/>
              </a:rPr>
              <a:t>WXT v HMT</a:t>
            </a:r>
          </a:p>
          <a:p>
            <a:r>
              <a:rPr lang="en-GB" altLang="en-US" sz="2400" dirty="0">
                <a:latin typeface="Arial" panose="020B0604020202020204" pitchFamily="34" charset="0"/>
                <a:cs typeface="Arial" panose="020B0604020202020204" pitchFamily="34" charset="0"/>
              </a:rPr>
              <a:t> Brexit + EU: cp pre-</a:t>
            </a:r>
            <a:r>
              <a:rPr lang="en-GB" altLang="en-US" sz="2400" dirty="0" err="1">
                <a:latin typeface="Arial" panose="020B0604020202020204" pitchFamily="34" charset="0"/>
                <a:cs typeface="Arial" panose="020B0604020202020204" pitchFamily="34" charset="0"/>
              </a:rPr>
              <a:t>nups</a:t>
            </a:r>
            <a:r>
              <a:rPr lang="en-GB" altLang="en-US" sz="2400" dirty="0">
                <a:latin typeface="Arial" panose="020B0604020202020204" pitchFamily="34" charset="0"/>
                <a:cs typeface="Arial" panose="020B0604020202020204" pitchFamily="34" charset="0"/>
              </a:rPr>
              <a:t> / autonomy?</a:t>
            </a:r>
          </a:p>
          <a:p>
            <a:r>
              <a:rPr lang="en-GB" altLang="en-US" sz="2400" dirty="0">
                <a:latin typeface="Arial" panose="020B0604020202020204" pitchFamily="34" charset="0"/>
                <a:cs typeface="Arial" panose="020B0604020202020204" pitchFamily="34" charset="0"/>
              </a:rPr>
              <a:t> </a:t>
            </a:r>
            <a:r>
              <a:rPr lang="en-GB" altLang="en-US" sz="2400" b="1" i="1" u="sng" dirty="0">
                <a:latin typeface="Arial" panose="020B0604020202020204" pitchFamily="34" charset="0"/>
                <a:cs typeface="Arial" panose="020B0604020202020204" pitchFamily="34" charset="0"/>
              </a:rPr>
              <a:t>BI v EN</a:t>
            </a:r>
            <a:r>
              <a:rPr lang="en-GB" altLang="en-US" sz="2400" dirty="0">
                <a:latin typeface="Arial" panose="020B0604020202020204" pitchFamily="34" charset="0"/>
                <a:cs typeface="Arial" panose="020B0604020202020204" pitchFamily="34" charset="0"/>
              </a:rPr>
              <a:t> [2024] EWFC 200 Cusworth J</a:t>
            </a:r>
          </a:p>
          <a:p>
            <a:r>
              <a:rPr lang="en-GB" altLang="en-US" sz="2400" dirty="0">
                <a:latin typeface="Arial" panose="020B0604020202020204" pitchFamily="34" charset="0"/>
                <a:cs typeface="Arial" panose="020B0604020202020204" pitchFamily="34" charset="0"/>
              </a:rPr>
              <a:t> cp. </a:t>
            </a:r>
            <a:r>
              <a:rPr lang="en-GB" altLang="en-US" sz="2400" b="1" i="1" u="sng" dirty="0">
                <a:latin typeface="Arial" panose="020B0604020202020204" pitchFamily="34" charset="0"/>
                <a:cs typeface="Arial" panose="020B0604020202020204" pitchFamily="34" charset="0"/>
              </a:rPr>
              <a:t>V v W (Jurisdiction … PACS)</a:t>
            </a:r>
            <a:r>
              <a:rPr lang="en-GB" altLang="en-US" sz="2400" dirty="0">
                <a:latin typeface="Arial" panose="020B0604020202020204" pitchFamily="34" charset="0"/>
                <a:cs typeface="Arial" panose="020B0604020202020204" pitchFamily="34" charset="0"/>
              </a:rPr>
              <a:t> [2024] EWFC 111 Poole J/autonomy - below</a:t>
            </a:r>
          </a:p>
          <a:p>
            <a:pPr marL="0" indent="0">
              <a:buNone/>
            </a:pPr>
            <a:endParaRPr lang="en-GB" altLang="en-US" dirty="0">
              <a:cs typeface="Arial" panose="020B0604020202020204" pitchFamily="34" charset="0"/>
            </a:endParaRPr>
          </a:p>
          <a:p>
            <a:pPr marL="0" indent="0">
              <a:buNone/>
            </a:pPr>
            <a:endParaRPr lang="en-GB" altLang="en-US" sz="3600" dirty="0">
              <a:cs typeface="Arial" panose="020B0604020202020204" pitchFamily="34" charset="0"/>
            </a:endParaRPr>
          </a:p>
          <a:p>
            <a:pPr marL="0" indent="0"/>
            <a:endParaRPr lang="en-GB" altLang="en-US" dirty="0">
              <a:cs typeface="Arial" panose="020B0604020202020204" pitchFamily="34" charset="0"/>
            </a:endParaRPr>
          </a:p>
          <a:p>
            <a:pPr marL="0" indent="0">
              <a:buNone/>
            </a:pPr>
            <a:endParaRPr lang="en-GB" altLang="en-US" b="1" i="1" u="sng" dirty="0"/>
          </a:p>
        </p:txBody>
      </p:sp>
      <p:sp>
        <p:nvSpPr>
          <p:cNvPr id="4" name="Title 1">
            <a:extLst>
              <a:ext uri="{FF2B5EF4-FFF2-40B4-BE49-F238E27FC236}">
                <a16:creationId xmlns:a16="http://schemas.microsoft.com/office/drawing/2014/main" id="{A9AF740B-0512-46F2-88EA-D74BBCE61EA1}"/>
              </a:ext>
            </a:extLst>
          </p:cNvPr>
          <p:cNvSpPr txBox="1">
            <a:spLocks/>
          </p:cNvSpPr>
          <p:nvPr/>
        </p:nvSpPr>
        <p:spPr>
          <a:xfrm>
            <a:off x="838200" y="119743"/>
            <a:ext cx="10515600" cy="1105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latin typeface="Arial" panose="020B0604020202020204" pitchFamily="34" charset="0"/>
                <a:cs typeface="Arial" panose="020B0604020202020204" pitchFamily="34" charset="0"/>
              </a:rPr>
              <a:t>The International View</a:t>
            </a:r>
            <a:endParaRPr lang="en-US" sz="4000" b="1" dirty="0">
              <a:latin typeface="Arial" panose="020B0604020202020204" pitchFamily="34" charset="0"/>
              <a:cs typeface="Arial" panose="020B0604020202020204" pitchFamily="34" charset="0"/>
            </a:endParaRPr>
          </a:p>
        </p:txBody>
      </p:sp>
      <p:pic>
        <p:nvPicPr>
          <p:cNvPr id="5" name="Picture 4" descr="New Image">
            <a:extLst>
              <a:ext uri="{FF2B5EF4-FFF2-40B4-BE49-F238E27FC236}">
                <a16:creationId xmlns:a16="http://schemas.microsoft.com/office/drawing/2014/main" id="{C8D8E508-226D-194E-D380-39CC9BF12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686" y="6080801"/>
            <a:ext cx="1281114" cy="7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536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9C0B3CB1-F7A7-0846-B992-3B808F04DA28}"/>
              </a:ext>
            </a:extLst>
          </p:cNvPr>
          <p:cNvSpPr>
            <a:spLocks noGrp="1" noChangeArrowheads="1"/>
          </p:cNvSpPr>
          <p:nvPr>
            <p:ph type="body" idx="4294967295"/>
          </p:nvPr>
        </p:nvSpPr>
        <p:spPr>
          <a:xfrm>
            <a:off x="838200" y="1709057"/>
            <a:ext cx="9597752" cy="4552520"/>
          </a:xfrm>
        </p:spPr>
        <p:txBody>
          <a:bodyPr>
            <a:noAutofit/>
          </a:bodyPr>
          <a:lstStyle/>
          <a:p>
            <a:pPr>
              <a:defRPr/>
            </a:pPr>
            <a:r>
              <a:rPr lang="en-GB" altLang="en-US" sz="2400" dirty="0">
                <a:latin typeface="Arial" panose="020B0604020202020204" pitchFamily="34" charset="0"/>
                <a:cs typeface="Arial" panose="020B0604020202020204" pitchFamily="34" charset="0"/>
              </a:rPr>
              <a:t>s.13 leave filter: </a:t>
            </a:r>
            <a:r>
              <a:rPr lang="en-GB" altLang="en-US" sz="2400" i="1" u="sng" dirty="0">
                <a:latin typeface="Arial" panose="020B0604020202020204" pitchFamily="34" charset="0"/>
                <a:cs typeface="Arial" panose="020B0604020202020204" pitchFamily="34" charset="0"/>
              </a:rPr>
              <a:t>Potanin+</a:t>
            </a:r>
            <a:r>
              <a:rPr lang="en-GB" altLang="en-US" sz="2400" dirty="0">
                <a:latin typeface="Arial" panose="020B0604020202020204" pitchFamily="34" charset="0"/>
                <a:cs typeface="Arial" panose="020B0604020202020204" pitchFamily="34" charset="0"/>
              </a:rPr>
              <a:t> …</a:t>
            </a:r>
          </a:p>
          <a:p>
            <a:pPr>
              <a:defRPr/>
            </a:pPr>
            <a:r>
              <a:rPr lang="en-GB" altLang="en-US" sz="2400" b="1" i="1" u="sng" dirty="0">
                <a:latin typeface="Arial" panose="020B0604020202020204" pitchFamily="34" charset="0"/>
                <a:cs typeface="Arial" panose="020B0604020202020204" pitchFamily="34" charset="0"/>
              </a:rPr>
              <a:t>TY v XA</a:t>
            </a:r>
            <a:r>
              <a:rPr lang="en-GB" altLang="en-US" sz="2400" dirty="0">
                <a:latin typeface="Arial" panose="020B0604020202020204" pitchFamily="34" charset="0"/>
                <a:cs typeface="Arial" panose="020B0604020202020204" pitchFamily="34" charset="0"/>
              </a:rPr>
              <a:t> [2024] EWFC 96 (Moor J) ‘bound to fail’ / O.14?</a:t>
            </a:r>
          </a:p>
          <a:p>
            <a:pPr>
              <a:defRPr/>
            </a:pPr>
            <a:r>
              <a:rPr lang="en-GB" altLang="en-US" sz="2400" dirty="0">
                <a:latin typeface="Arial" panose="020B0604020202020204" pitchFamily="34" charset="0"/>
                <a:cs typeface="Arial" panose="020B0604020202020204" pitchFamily="34" charset="0"/>
              </a:rPr>
              <a:t>Procedurally, permission on notice/CFC/?FPR 8.25</a:t>
            </a:r>
          </a:p>
          <a:p>
            <a:pPr>
              <a:defRPr/>
            </a:pPr>
            <a:r>
              <a:rPr lang="en-GB" altLang="en-US" sz="2400" dirty="0">
                <a:latin typeface="Arial" panose="020B0604020202020204" pitchFamily="34" charset="0"/>
                <a:cs typeface="Arial" panose="020B0604020202020204" pitchFamily="34" charset="0"/>
              </a:rPr>
              <a:t>“Needs-light”?: cp. </a:t>
            </a:r>
            <a:r>
              <a:rPr lang="en-GB" altLang="en-US" sz="2400" b="1" i="1" u="sng" dirty="0">
                <a:latin typeface="Arial" panose="020B0604020202020204" pitchFamily="34" charset="0"/>
                <a:cs typeface="Arial" panose="020B0604020202020204" pitchFamily="34" charset="0"/>
              </a:rPr>
              <a:t>MA v SK</a:t>
            </a:r>
            <a:r>
              <a:rPr lang="en-GB" altLang="en-US" sz="2400" dirty="0">
                <a:latin typeface="Arial" panose="020B0604020202020204" pitchFamily="34" charset="0"/>
                <a:cs typeface="Arial" panose="020B0604020202020204" pitchFamily="34" charset="0"/>
              </a:rPr>
              <a:t> [2015] EWHC 887</a:t>
            </a:r>
          </a:p>
          <a:p>
            <a:pPr>
              <a:defRPr/>
            </a:pPr>
            <a:r>
              <a:rPr lang="en-GB" altLang="en-US" sz="2400" dirty="0">
                <a:latin typeface="Arial" panose="020B0604020202020204" pitchFamily="34" charset="0"/>
                <a:cs typeface="Arial" panose="020B0604020202020204" pitchFamily="34" charset="0"/>
              </a:rPr>
              <a:t>Sanctions!</a:t>
            </a:r>
          </a:p>
          <a:p>
            <a:pPr>
              <a:defRPr/>
            </a:pPr>
            <a:r>
              <a:rPr lang="en-GB" altLang="en-US" sz="2400" dirty="0">
                <a:latin typeface="Arial" panose="020B0604020202020204" pitchFamily="34" charset="0"/>
                <a:cs typeface="Arial" panose="020B0604020202020204" pitchFamily="34" charset="0"/>
              </a:rPr>
              <a:t>Divorce capital?</a:t>
            </a:r>
          </a:p>
          <a:p>
            <a:pPr>
              <a:defRPr/>
            </a:pPr>
            <a:r>
              <a:rPr lang="en-GB" altLang="en-US" sz="2400" dirty="0">
                <a:latin typeface="Arial" panose="020B0604020202020204" pitchFamily="34" charset="0"/>
                <a:cs typeface="Arial" panose="020B0604020202020204" pitchFamily="34" charset="0"/>
              </a:rPr>
              <a:t>Potanin ramifications / more difficult?</a:t>
            </a:r>
          </a:p>
        </p:txBody>
      </p:sp>
      <p:sp>
        <p:nvSpPr>
          <p:cNvPr id="2" name="Title 1">
            <a:extLst>
              <a:ext uri="{FF2B5EF4-FFF2-40B4-BE49-F238E27FC236}">
                <a16:creationId xmlns:a16="http://schemas.microsoft.com/office/drawing/2014/main" id="{9A1E0922-B3ED-D312-8DFE-3BE79C980C77}"/>
              </a:ext>
            </a:extLst>
          </p:cNvPr>
          <p:cNvSpPr txBox="1">
            <a:spLocks/>
          </p:cNvSpPr>
          <p:nvPr/>
        </p:nvSpPr>
        <p:spPr>
          <a:xfrm>
            <a:off x="838200" y="365126"/>
            <a:ext cx="10515600" cy="8050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latin typeface="Arial" panose="020B0604020202020204" pitchFamily="34" charset="0"/>
                <a:cs typeface="Arial" panose="020B0604020202020204" pitchFamily="34" charset="0"/>
              </a:rPr>
              <a:t>The Local / Domestic View</a:t>
            </a:r>
            <a:endParaRPr lang="en-US" sz="4000" b="1" dirty="0">
              <a:latin typeface="Arial" panose="020B0604020202020204" pitchFamily="34" charset="0"/>
              <a:cs typeface="Arial" panose="020B0604020202020204" pitchFamily="34" charset="0"/>
            </a:endParaRPr>
          </a:p>
        </p:txBody>
      </p:sp>
      <p:pic>
        <p:nvPicPr>
          <p:cNvPr id="3" name="Picture 4" descr="New Image">
            <a:extLst>
              <a:ext uri="{FF2B5EF4-FFF2-40B4-BE49-F238E27FC236}">
                <a16:creationId xmlns:a16="http://schemas.microsoft.com/office/drawing/2014/main" id="{BDC1C7C3-E972-F7B7-CC69-2B004BBF4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600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9C0B3CB1-F7A7-0846-B992-3B808F04DA28}"/>
              </a:ext>
            </a:extLst>
          </p:cNvPr>
          <p:cNvSpPr>
            <a:spLocks noGrp="1" noChangeArrowheads="1"/>
          </p:cNvSpPr>
          <p:nvPr>
            <p:ph type="body" idx="4294967295"/>
          </p:nvPr>
        </p:nvSpPr>
        <p:spPr>
          <a:xfrm>
            <a:off x="838200" y="1566942"/>
            <a:ext cx="10427208" cy="4727273"/>
          </a:xfrm>
        </p:spPr>
        <p:txBody>
          <a:bodyPr/>
          <a:lstStyle/>
          <a:p>
            <a:pPr>
              <a:defRPr/>
            </a:pPr>
            <a:r>
              <a:rPr lang="en-GB" altLang="en-US" sz="2400" i="1" u="sng" dirty="0"/>
              <a:t>Deemed</a:t>
            </a:r>
            <a:r>
              <a:rPr lang="en-GB" altLang="en-US" sz="2400" dirty="0"/>
              <a:t> UK registered civil partnership “CP</a:t>
            </a:r>
            <a:r>
              <a:rPr lang="en-GB" altLang="en-US" sz="2400"/>
              <a:t>”: “overseas relationships”</a:t>
            </a:r>
            <a:endParaRPr lang="en-GB" altLang="en-US" sz="2400" dirty="0"/>
          </a:p>
          <a:p>
            <a:pPr>
              <a:defRPr/>
            </a:pPr>
            <a:r>
              <a:rPr lang="en-GB" altLang="en-US" sz="2400" dirty="0"/>
              <a:t>with full English discretionary Financial Remedy relief</a:t>
            </a:r>
          </a:p>
          <a:p>
            <a:pPr>
              <a:defRPr/>
            </a:pPr>
            <a:r>
              <a:rPr lang="en-GB" altLang="en-US" sz="2400" dirty="0"/>
              <a:t>UK Parliament extended MFPA </a:t>
            </a:r>
            <a:r>
              <a:rPr lang="en-GB" altLang="en-US" sz="2400" dirty="0" err="1"/>
              <a:t>Pt.III</a:t>
            </a:r>
            <a:r>
              <a:rPr lang="en-GB" altLang="en-US" sz="2400" dirty="0"/>
              <a:t> / </a:t>
            </a:r>
            <a:r>
              <a:rPr lang="en-GB" altLang="en-US" sz="2400" dirty="0">
                <a:highlight>
                  <a:srgbClr val="FFFF00"/>
                </a:highlight>
              </a:rPr>
              <a:t>CPA 2004</a:t>
            </a:r>
            <a:r>
              <a:rPr lang="en-GB" altLang="en-US" sz="2400" dirty="0"/>
              <a:t> ss.212-18 + Sch 20, pt 2 </a:t>
            </a:r>
          </a:p>
          <a:p>
            <a:pPr>
              <a:defRPr/>
            </a:pPr>
            <a:r>
              <a:rPr lang="en-GB" altLang="en-US" sz="2400" i="1" dirty="0"/>
              <a:t>AND</a:t>
            </a:r>
            <a:r>
              <a:rPr lang="en-GB" altLang="en-US" sz="2400" dirty="0"/>
              <a:t> </a:t>
            </a:r>
            <a:r>
              <a:rPr lang="en-GB" altLang="en-US" sz="2400" dirty="0" err="1"/>
              <a:t>nb.</a:t>
            </a:r>
            <a:r>
              <a:rPr lang="en-GB" altLang="en-US" sz="2400" dirty="0"/>
              <a:t> </a:t>
            </a:r>
            <a:r>
              <a:rPr lang="en-GB" altLang="en-US" sz="2400" dirty="0">
                <a:highlight>
                  <a:srgbClr val="FFFF00"/>
                </a:highlight>
              </a:rPr>
              <a:t>CPA </a:t>
            </a:r>
            <a:r>
              <a:rPr lang="en-GB" altLang="en-US" sz="2400" dirty="0" err="1">
                <a:highlight>
                  <a:srgbClr val="FFFF00"/>
                </a:highlight>
              </a:rPr>
              <a:t>Sch</a:t>
            </a:r>
            <a:r>
              <a:rPr lang="en-GB" altLang="en-US" sz="2400" dirty="0">
                <a:highlight>
                  <a:srgbClr val="FFFF00"/>
                </a:highlight>
              </a:rPr>
              <a:t> 7 pt 1+2: PACS “=” CP</a:t>
            </a:r>
          </a:p>
          <a:p>
            <a:pPr marL="0" indent="0">
              <a:buNone/>
              <a:defRPr/>
            </a:pPr>
            <a:endParaRPr lang="en-GB" altLang="en-US" sz="2400" dirty="0">
              <a:highlight>
                <a:srgbClr val="FFFF00"/>
              </a:highlight>
            </a:endParaRPr>
          </a:p>
          <a:p>
            <a:pPr marL="0" indent="0">
              <a:buNone/>
              <a:defRPr/>
            </a:pPr>
            <a:r>
              <a:rPr lang="en-GB" altLang="en-US" sz="2400" b="1" i="1" u="sng" dirty="0"/>
              <a:t>V v W (Jurisdiction: Dissolution of Pacte Civil de Solidarité)</a:t>
            </a:r>
            <a:r>
              <a:rPr lang="en-GB" altLang="en-US" sz="2400" dirty="0"/>
              <a:t> [2024] EWFC 111 23/5/24: post </a:t>
            </a:r>
            <a:r>
              <a:rPr lang="en-GB" altLang="en-US" sz="2400" dirty="0" err="1"/>
              <a:t>xp-</a:t>
            </a:r>
            <a:r>
              <a:rPr lang="en-GB" altLang="en-US" sz="2400" i="1" dirty="0" err="1"/>
              <a:t>Hemain</a:t>
            </a:r>
            <a:r>
              <a:rPr lang="en-GB" altLang="en-US" sz="2400" dirty="0"/>
              <a:t>!</a:t>
            </a:r>
            <a:endParaRPr lang="en-GB" altLang="en-US" sz="2400" dirty="0">
              <a:highlight>
                <a:srgbClr val="FFFF00"/>
              </a:highlight>
            </a:endParaRPr>
          </a:p>
          <a:p>
            <a:pPr marL="0" indent="0">
              <a:buNone/>
              <a:defRPr/>
            </a:pPr>
            <a:r>
              <a:rPr lang="en-GB" altLang="en-US" sz="2400" dirty="0">
                <a:hlinkClick r:id="rId2"/>
              </a:rPr>
              <a:t>https://www.bailii.org/ew/cases/EWFC/HCJ/2024/111.html</a:t>
            </a:r>
            <a:r>
              <a:rPr lang="en-GB" altLang="en-US" sz="2400" dirty="0"/>
              <a:t> - domicile to the rescue: no jurisdiction!!</a:t>
            </a:r>
          </a:p>
          <a:p>
            <a:pPr marL="533400" indent="-533400">
              <a:defRPr/>
            </a:pPr>
            <a:endParaRPr lang="en-GB" altLang="en-US" sz="3000" dirty="0"/>
          </a:p>
        </p:txBody>
      </p:sp>
      <p:sp>
        <p:nvSpPr>
          <p:cNvPr id="2" name="Title 1">
            <a:extLst>
              <a:ext uri="{FF2B5EF4-FFF2-40B4-BE49-F238E27FC236}">
                <a16:creationId xmlns:a16="http://schemas.microsoft.com/office/drawing/2014/main" id="{5FDB3357-95E7-ED30-46DC-804899D210BB}"/>
              </a:ext>
            </a:extLst>
          </p:cNvPr>
          <p:cNvSpPr txBox="1">
            <a:spLocks/>
          </p:cNvSpPr>
          <p:nvPr/>
        </p:nvSpPr>
        <p:spPr>
          <a:xfrm>
            <a:off x="838200" y="365125"/>
            <a:ext cx="10515600" cy="941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latin typeface="Arial" panose="020B0604020202020204" pitchFamily="34" charset="0"/>
                <a:cs typeface="Arial" panose="020B0604020202020204" pitchFamily="34" charset="0"/>
              </a:rPr>
              <a:t>Further After-Party Warning!</a:t>
            </a:r>
            <a:endParaRPr lang="en-US" sz="4000" b="1" dirty="0">
              <a:latin typeface="Arial" panose="020B0604020202020204" pitchFamily="34" charset="0"/>
              <a:cs typeface="Arial" panose="020B0604020202020204" pitchFamily="34" charset="0"/>
            </a:endParaRPr>
          </a:p>
        </p:txBody>
      </p:sp>
      <p:pic>
        <p:nvPicPr>
          <p:cNvPr id="3" name="Picture 4" descr="New Image">
            <a:extLst>
              <a:ext uri="{FF2B5EF4-FFF2-40B4-BE49-F238E27FC236}">
                <a16:creationId xmlns:a16="http://schemas.microsoft.com/office/drawing/2014/main" id="{56B0C787-B199-83C4-EA90-4849ABAFA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963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B87E9FE2-016F-569C-1863-DC22D0318141}"/>
              </a:ext>
            </a:extLst>
          </p:cNvPr>
          <p:cNvSpPr>
            <a:spLocks noGrp="1" noChangeArrowheads="1"/>
          </p:cNvSpPr>
          <p:nvPr>
            <p:ph type="title" idx="4294967295"/>
          </p:nvPr>
        </p:nvSpPr>
        <p:spPr>
          <a:xfrm>
            <a:off x="1871472" y="2084833"/>
            <a:ext cx="8763000" cy="1344168"/>
          </a:xfrm>
        </p:spPr>
        <p:txBody>
          <a:bodyPr>
            <a:normAutofit/>
          </a:bodyPr>
          <a:lstStyle/>
          <a:p>
            <a:r>
              <a:rPr lang="en-GB" altLang="en-US" sz="3600" b="1" dirty="0">
                <a:latin typeface="Arial" panose="020B0604020202020204" pitchFamily="34" charset="0"/>
                <a:cs typeface="Arial" panose="020B0604020202020204" pitchFamily="34" charset="0"/>
              </a:rPr>
              <a:t>Your Questions, please…?</a:t>
            </a:r>
          </a:p>
        </p:txBody>
      </p:sp>
      <p:sp>
        <p:nvSpPr>
          <p:cNvPr id="32770" name="Rectangle 3">
            <a:extLst>
              <a:ext uri="{FF2B5EF4-FFF2-40B4-BE49-F238E27FC236}">
                <a16:creationId xmlns:a16="http://schemas.microsoft.com/office/drawing/2014/main" id="{9C0B3CB1-F7A7-0846-B992-3B808F04DA28}"/>
              </a:ext>
            </a:extLst>
          </p:cNvPr>
          <p:cNvSpPr>
            <a:spLocks noGrp="1" noChangeArrowheads="1"/>
          </p:cNvSpPr>
          <p:nvPr>
            <p:ph type="body" idx="4294967295"/>
          </p:nvPr>
        </p:nvSpPr>
        <p:spPr>
          <a:xfrm>
            <a:off x="1992313" y="1268413"/>
            <a:ext cx="8229600" cy="5289550"/>
          </a:xfrm>
        </p:spPr>
        <p:txBody>
          <a:bodyPr/>
          <a:lstStyle/>
          <a:p>
            <a:pPr marL="0" indent="0">
              <a:buNone/>
              <a:defRPr/>
            </a:pPr>
            <a:endParaRPr lang="en-GB" altLang="en-US" sz="3000" dirty="0"/>
          </a:p>
          <a:p>
            <a:pPr marL="533400" indent="-533400">
              <a:buNone/>
              <a:defRPr/>
            </a:pPr>
            <a:endParaRPr lang="en-GB" altLang="en-US" sz="3000" dirty="0"/>
          </a:p>
          <a:p>
            <a:pPr marL="533400" indent="-533400">
              <a:buNone/>
              <a:defRPr/>
            </a:pPr>
            <a:endParaRPr lang="en-GB" altLang="en-US" sz="3000" dirty="0"/>
          </a:p>
          <a:p>
            <a:pPr marL="533400" indent="-533400">
              <a:buNone/>
              <a:defRPr/>
            </a:pPr>
            <a:endParaRPr lang="en-GB" altLang="en-US" sz="3000" dirty="0"/>
          </a:p>
        </p:txBody>
      </p:sp>
      <p:pic>
        <p:nvPicPr>
          <p:cNvPr id="3" name="Picture 4" descr="New Image">
            <a:extLst>
              <a:ext uri="{FF2B5EF4-FFF2-40B4-BE49-F238E27FC236}">
                <a16:creationId xmlns:a16="http://schemas.microsoft.com/office/drawing/2014/main" id="{19DB686C-FF15-E806-A3F4-B81C6141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686" y="5618871"/>
            <a:ext cx="1403202"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6530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AEDB3-BE7F-E219-16A7-E3F6D6188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E2B8F-312F-1A40-F414-500564E2E6A8}"/>
              </a:ext>
            </a:extLst>
          </p:cNvPr>
          <p:cNvSpPr>
            <a:spLocks noGrp="1"/>
          </p:cNvSpPr>
          <p:nvPr>
            <p:ph type="ctrTitle"/>
          </p:nvPr>
        </p:nvSpPr>
        <p:spPr>
          <a:xfrm>
            <a:off x="533529" y="1557867"/>
            <a:ext cx="10909073" cy="1352077"/>
          </a:xfrm>
        </p:spPr>
        <p:txBody>
          <a:bodyPr>
            <a:noAutofit/>
          </a:bodyPr>
          <a:lstStyle/>
          <a:p>
            <a:pPr algn="ctr">
              <a:lnSpc>
                <a:spcPct val="115000"/>
              </a:lnSpc>
              <a:spcAft>
                <a:spcPts val="800"/>
              </a:spcAft>
            </a:pPr>
            <a:r>
              <a:rPr lang="en-CA" sz="3000" b="1" kern="100" dirty="0">
                <a:effectLst/>
                <a:latin typeface="Tahoma" panose="020B0604030504040204" pitchFamily="34" charset="0"/>
                <a:ea typeface="Tahoma" panose="020B0604030504040204" pitchFamily="34" charset="0"/>
                <a:cs typeface="Tahoma" panose="020B0604030504040204" pitchFamily="34" charset="0"/>
              </a:rPr>
              <a:t>THE ROLE OF FAULT IN DIVIDING INTERNATIONAL ASSETS, THE TRANSFER OF ASSETS BETWEEN COUNTRIES AND OTHER CONSIDERATIONS</a:t>
            </a:r>
            <a:endParaRPr lang="en-SG" sz="3000" kern="1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615A8144-544D-7890-AE5D-71ADDFADBB4D}"/>
              </a:ext>
            </a:extLst>
          </p:cNvPr>
          <p:cNvGrpSpPr/>
          <p:nvPr/>
        </p:nvGrpSpPr>
        <p:grpSpPr>
          <a:xfrm>
            <a:off x="1184563" y="3683000"/>
            <a:ext cx="9997440" cy="2311399"/>
            <a:chOff x="1158240" y="3346593"/>
            <a:chExt cx="9997440" cy="2311399"/>
          </a:xfrm>
        </p:grpSpPr>
        <p:sp>
          <p:nvSpPr>
            <p:cNvPr id="5" name="Rectangle: Rounded Corners 4">
              <a:extLst>
                <a:ext uri="{FF2B5EF4-FFF2-40B4-BE49-F238E27FC236}">
                  <a16:creationId xmlns:a16="http://schemas.microsoft.com/office/drawing/2014/main" id="{78836D08-1930-DF4B-6B1D-A1E87DE7B57B}"/>
                </a:ext>
              </a:extLst>
            </p:cNvPr>
            <p:cNvSpPr/>
            <p:nvPr/>
          </p:nvSpPr>
          <p:spPr>
            <a:xfrm>
              <a:off x="9166862"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r>
                <a:rPr lang="en-SG" b="1" dirty="0">
                  <a:solidFill>
                    <a:schemeClr val="tx1"/>
                  </a:solidFill>
                </a:rPr>
                <a:t>Tim Amos KC</a:t>
              </a:r>
            </a:p>
            <a:p>
              <a:pPr algn="ctr"/>
              <a:r>
                <a:rPr lang="en-SG" sz="1500" i="1" dirty="0">
                  <a:solidFill>
                    <a:schemeClr val="tx1"/>
                  </a:solidFill>
                </a:rPr>
                <a:t>London</a:t>
              </a:r>
            </a:p>
          </p:txBody>
        </p:sp>
        <p:sp>
          <p:nvSpPr>
            <p:cNvPr id="6" name="Rectangle: Rounded Corners 5">
              <a:extLst>
                <a:ext uri="{FF2B5EF4-FFF2-40B4-BE49-F238E27FC236}">
                  <a16:creationId xmlns:a16="http://schemas.microsoft.com/office/drawing/2014/main" id="{14F8E27E-944C-D44E-7805-9A8197D4B9BD}"/>
                </a:ext>
              </a:extLst>
            </p:cNvPr>
            <p:cNvSpPr/>
            <p:nvPr/>
          </p:nvSpPr>
          <p:spPr>
            <a:xfrm>
              <a:off x="3826671"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endParaRPr lang="en-SG" b="1" dirty="0">
                <a:solidFill>
                  <a:srgbClr val="008049"/>
                </a:solidFill>
              </a:endParaRPr>
            </a:p>
            <a:p>
              <a:pPr algn="ctr"/>
              <a:endParaRPr lang="en-SG" b="1" dirty="0">
                <a:solidFill>
                  <a:srgbClr val="008049"/>
                </a:solidFill>
              </a:endParaRPr>
            </a:p>
            <a:p>
              <a:pPr algn="ctr"/>
              <a:r>
                <a:rPr lang="en-SG" b="1" dirty="0">
                  <a:solidFill>
                    <a:schemeClr val="tx1"/>
                  </a:solidFill>
                </a:rPr>
                <a:t>Karon C. Bales</a:t>
              </a:r>
            </a:p>
            <a:p>
              <a:pPr algn="ctr"/>
              <a:r>
                <a:rPr lang="en-SG" sz="1500" i="1" dirty="0">
                  <a:solidFill>
                    <a:schemeClr val="tx1"/>
                  </a:solidFill>
                </a:rPr>
                <a:t>Ontario</a:t>
              </a:r>
            </a:p>
            <a:p>
              <a:pPr algn="ctr"/>
              <a:endParaRPr lang="en-SG" sz="1500" i="1" dirty="0">
                <a:solidFill>
                  <a:srgbClr val="008049"/>
                </a:solidFill>
              </a:endParaRPr>
            </a:p>
            <a:p>
              <a:pPr algn="ctr"/>
              <a:endParaRPr lang="en-SG" sz="1500" i="1" dirty="0">
                <a:solidFill>
                  <a:srgbClr val="008049"/>
                </a:solidFill>
              </a:endParaRPr>
            </a:p>
          </p:txBody>
        </p:sp>
        <p:sp>
          <p:nvSpPr>
            <p:cNvPr id="7" name="Rectangle: Rounded Corners 6">
              <a:extLst>
                <a:ext uri="{FF2B5EF4-FFF2-40B4-BE49-F238E27FC236}">
                  <a16:creationId xmlns:a16="http://schemas.microsoft.com/office/drawing/2014/main" id="{9FED2E7B-3BA9-64E7-EF81-D6A7968AF1E4}"/>
                </a:ext>
              </a:extLst>
            </p:cNvPr>
            <p:cNvSpPr/>
            <p:nvPr/>
          </p:nvSpPr>
          <p:spPr>
            <a:xfrm>
              <a:off x="6498432"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endParaRPr lang="en-SG" b="1" dirty="0">
                <a:solidFill>
                  <a:srgbClr val="008049"/>
                </a:solidFill>
              </a:endParaRPr>
            </a:p>
            <a:p>
              <a:pPr algn="ctr"/>
              <a:r>
                <a:rPr lang="en-SG" b="1" dirty="0">
                  <a:solidFill>
                    <a:schemeClr val="tx1"/>
                  </a:solidFill>
                </a:rPr>
                <a:t>Wong Kai Yun</a:t>
              </a:r>
            </a:p>
            <a:p>
              <a:pPr algn="ctr"/>
              <a:r>
                <a:rPr lang="en-SG" sz="1500" i="1" dirty="0">
                  <a:solidFill>
                    <a:schemeClr val="tx1"/>
                  </a:solidFill>
                </a:rPr>
                <a:t>Singapore</a:t>
              </a:r>
            </a:p>
            <a:p>
              <a:pPr algn="ctr"/>
              <a:endParaRPr lang="en-SG" sz="1500" i="1" dirty="0">
                <a:solidFill>
                  <a:srgbClr val="008049"/>
                </a:solidFill>
              </a:endParaRPr>
            </a:p>
          </p:txBody>
        </p:sp>
        <p:sp>
          <p:nvSpPr>
            <p:cNvPr id="8" name="Rectangle: Rounded Corners 7">
              <a:extLst>
                <a:ext uri="{FF2B5EF4-FFF2-40B4-BE49-F238E27FC236}">
                  <a16:creationId xmlns:a16="http://schemas.microsoft.com/office/drawing/2014/main" id="{45260B9E-6892-120B-28C8-D9ECBC405272}"/>
                </a:ext>
              </a:extLst>
            </p:cNvPr>
            <p:cNvSpPr/>
            <p:nvPr/>
          </p:nvSpPr>
          <p:spPr>
            <a:xfrm>
              <a:off x="1158240" y="3346593"/>
              <a:ext cx="1988818" cy="23113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solidFill>
                  <a:srgbClr val="008049"/>
                </a:solidFill>
              </a:endParaRPr>
            </a:p>
            <a:p>
              <a:pPr algn="ctr"/>
              <a:r>
                <a:rPr lang="en-SG" b="1" dirty="0">
                  <a:solidFill>
                    <a:schemeClr val="tx1"/>
                  </a:solidFill>
                </a:rPr>
                <a:t>Gretchen Beall Schumann</a:t>
              </a:r>
            </a:p>
            <a:p>
              <a:pPr algn="ctr"/>
              <a:r>
                <a:rPr lang="en-SG" sz="1500" i="1" dirty="0">
                  <a:solidFill>
                    <a:schemeClr val="tx1"/>
                  </a:solidFill>
                </a:rPr>
                <a:t>New York</a:t>
              </a:r>
            </a:p>
          </p:txBody>
        </p:sp>
      </p:grpSp>
      <p:pic>
        <p:nvPicPr>
          <p:cNvPr id="12" name="Picture 11" descr="A close up of a sign&#10;&#10;Description automatically generated">
            <a:extLst>
              <a:ext uri="{FF2B5EF4-FFF2-40B4-BE49-F238E27FC236}">
                <a16:creationId xmlns:a16="http://schemas.microsoft.com/office/drawing/2014/main" id="{87153233-1A4E-145F-0F6E-397ED719AC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045" y="5474811"/>
            <a:ext cx="808238" cy="341390"/>
          </a:xfrm>
          <a:prstGeom prst="rect">
            <a:avLst/>
          </a:prstGeom>
        </p:spPr>
      </p:pic>
      <p:pic>
        <p:nvPicPr>
          <p:cNvPr id="13" name="Picture 12">
            <a:extLst>
              <a:ext uri="{FF2B5EF4-FFF2-40B4-BE49-F238E27FC236}">
                <a16:creationId xmlns:a16="http://schemas.microsoft.com/office/drawing/2014/main" id="{D8B693DE-645A-8727-27A6-A483A2BC0EDC}"/>
              </a:ext>
            </a:extLst>
          </p:cNvPr>
          <p:cNvPicPr>
            <a:picLocks noChangeAspect="1"/>
          </p:cNvPicPr>
          <p:nvPr/>
        </p:nvPicPr>
        <p:blipFill>
          <a:blip r:embed="rId3"/>
          <a:stretch>
            <a:fillRect/>
          </a:stretch>
        </p:blipFill>
        <p:spPr>
          <a:xfrm>
            <a:off x="4666402" y="5474811"/>
            <a:ext cx="362001" cy="333422"/>
          </a:xfrm>
          <a:prstGeom prst="rect">
            <a:avLst/>
          </a:prstGeom>
        </p:spPr>
      </p:pic>
      <p:pic>
        <p:nvPicPr>
          <p:cNvPr id="14" name="Picture 4" descr="New Image">
            <a:extLst>
              <a:ext uri="{FF2B5EF4-FFF2-40B4-BE49-F238E27FC236}">
                <a16:creationId xmlns:a16="http://schemas.microsoft.com/office/drawing/2014/main" id="{2A363D04-BA1F-A29F-1DB9-C60A0A2AE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9361" y="5527740"/>
            <a:ext cx="396466" cy="2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2933D42-997B-E5AB-4279-422772A4E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 r="150"/>
          <a:stretch/>
        </p:blipFill>
        <p:spPr bwMode="auto">
          <a:xfrm>
            <a:off x="7181028" y="3847815"/>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E6B8A76-988F-ED99-BF9F-4C1345229416}"/>
              </a:ext>
            </a:extLst>
          </p:cNvPr>
          <p:cNvPicPr>
            <a:picLocks noChangeAspect="1" noChangeArrowheads="1"/>
          </p:cNvPicPr>
          <p:nvPr/>
        </p:nvPicPr>
        <p:blipFill>
          <a:blip r:embed="rId6"/>
          <a:srcRect l="6797" r="6797"/>
          <a:stretch/>
        </p:blipFill>
        <p:spPr bwMode="auto">
          <a:xfrm>
            <a:off x="9849458" y="3847815"/>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16" descr="A black and white logo&#10;&#10;Description automatically generated">
            <a:extLst>
              <a:ext uri="{FF2B5EF4-FFF2-40B4-BE49-F238E27FC236}">
                <a16:creationId xmlns:a16="http://schemas.microsoft.com/office/drawing/2014/main" id="{56845326-96D5-3E76-CA55-CC76D6F898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824" y="5370351"/>
            <a:ext cx="1042967" cy="542343"/>
          </a:xfrm>
          <a:prstGeom prst="rect">
            <a:avLst/>
          </a:prstGeom>
        </p:spPr>
      </p:pic>
      <p:pic>
        <p:nvPicPr>
          <p:cNvPr id="18" name="Picture 17">
            <a:extLst>
              <a:ext uri="{FF2B5EF4-FFF2-40B4-BE49-F238E27FC236}">
                <a16:creationId xmlns:a16="http://schemas.microsoft.com/office/drawing/2014/main" id="{E06B8DC1-E157-5D00-9FC1-E1240C6AFB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089" b="5089"/>
          <a:stretch/>
        </p:blipFill>
        <p:spPr bwMode="auto">
          <a:xfrm>
            <a:off x="4509266" y="3847816"/>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5D7E4B1-A306-E6BB-4A12-84361F7C0A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0" r="150"/>
          <a:stretch/>
        </p:blipFill>
        <p:spPr bwMode="auto">
          <a:xfrm>
            <a:off x="1839171" y="3847816"/>
            <a:ext cx="676272" cy="67831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295F59-72D7-0C10-0438-D4D7DBBA2506}"/>
              </a:ext>
            </a:extLst>
          </p:cNvPr>
          <p:cNvSpPr txBox="1"/>
          <p:nvPr/>
        </p:nvSpPr>
        <p:spPr>
          <a:xfrm flipH="1">
            <a:off x="1184563" y="6139510"/>
            <a:ext cx="1988818" cy="276999"/>
          </a:xfrm>
          <a:prstGeom prst="rect">
            <a:avLst/>
          </a:prstGeom>
          <a:noFill/>
        </p:spPr>
        <p:txBody>
          <a:bodyPr wrap="square" rtlCol="0">
            <a:spAutoFit/>
          </a:bodyPr>
          <a:lstStyle/>
          <a:p>
            <a:r>
              <a:rPr lang="en-SG" sz="1200" dirty="0"/>
              <a:t>gschumann@rsaplaw.com</a:t>
            </a:r>
          </a:p>
        </p:txBody>
      </p:sp>
      <p:sp>
        <p:nvSpPr>
          <p:cNvPr id="9" name="TextBox 8">
            <a:extLst>
              <a:ext uri="{FF2B5EF4-FFF2-40B4-BE49-F238E27FC236}">
                <a16:creationId xmlns:a16="http://schemas.microsoft.com/office/drawing/2014/main" id="{E32CEAC3-BC46-FE1D-C0B9-D4233FC6FE1D}"/>
              </a:ext>
            </a:extLst>
          </p:cNvPr>
          <p:cNvSpPr txBox="1"/>
          <p:nvPr/>
        </p:nvSpPr>
        <p:spPr>
          <a:xfrm flipH="1">
            <a:off x="4033994" y="6185047"/>
            <a:ext cx="1988818" cy="276999"/>
          </a:xfrm>
          <a:prstGeom prst="rect">
            <a:avLst/>
          </a:prstGeom>
          <a:noFill/>
        </p:spPr>
        <p:txBody>
          <a:bodyPr wrap="square" rtlCol="0">
            <a:spAutoFit/>
          </a:bodyPr>
          <a:lstStyle/>
          <a:p>
            <a:r>
              <a:rPr lang="en-SG" sz="1200" dirty="0"/>
              <a:t>kbales@balesbeall.com</a:t>
            </a:r>
          </a:p>
        </p:txBody>
      </p:sp>
      <p:sp>
        <p:nvSpPr>
          <p:cNvPr id="10" name="TextBox 9">
            <a:extLst>
              <a:ext uri="{FF2B5EF4-FFF2-40B4-BE49-F238E27FC236}">
                <a16:creationId xmlns:a16="http://schemas.microsoft.com/office/drawing/2014/main" id="{38D3266C-EB90-92A2-E99B-FBE77B79A486}"/>
              </a:ext>
            </a:extLst>
          </p:cNvPr>
          <p:cNvSpPr txBox="1"/>
          <p:nvPr/>
        </p:nvSpPr>
        <p:spPr>
          <a:xfrm flipH="1">
            <a:off x="6265634" y="6191740"/>
            <a:ext cx="2626696" cy="276999"/>
          </a:xfrm>
          <a:prstGeom prst="rect">
            <a:avLst/>
          </a:prstGeom>
          <a:noFill/>
        </p:spPr>
        <p:txBody>
          <a:bodyPr wrap="square" rtlCol="0">
            <a:spAutoFit/>
          </a:bodyPr>
          <a:lstStyle/>
          <a:p>
            <a:r>
              <a:rPr lang="en-SG" sz="1200" dirty="0"/>
              <a:t>wongkaiyun@chiawongchambers.com</a:t>
            </a:r>
          </a:p>
        </p:txBody>
      </p:sp>
      <p:sp>
        <p:nvSpPr>
          <p:cNvPr id="11" name="TextBox 10">
            <a:extLst>
              <a:ext uri="{FF2B5EF4-FFF2-40B4-BE49-F238E27FC236}">
                <a16:creationId xmlns:a16="http://schemas.microsoft.com/office/drawing/2014/main" id="{8B5946AD-31D4-3E5F-C9BF-6E603177D972}"/>
              </a:ext>
            </a:extLst>
          </p:cNvPr>
          <p:cNvSpPr txBox="1"/>
          <p:nvPr/>
        </p:nvSpPr>
        <p:spPr>
          <a:xfrm flipH="1">
            <a:off x="9595857" y="6175627"/>
            <a:ext cx="1988818" cy="276999"/>
          </a:xfrm>
          <a:prstGeom prst="rect">
            <a:avLst/>
          </a:prstGeom>
          <a:noFill/>
        </p:spPr>
        <p:txBody>
          <a:bodyPr wrap="square" rtlCol="0">
            <a:spAutoFit/>
          </a:bodyPr>
          <a:lstStyle/>
          <a:p>
            <a:r>
              <a:rPr lang="pt-BR" sz="1200" dirty="0"/>
              <a:t>T.Amos@qeb.co.uk</a:t>
            </a:r>
            <a:endParaRPr lang="en-SG" sz="1200" dirty="0"/>
          </a:p>
        </p:txBody>
      </p:sp>
    </p:spTree>
    <p:extLst>
      <p:ext uri="{BB962C8B-B14F-4D97-AF65-F5344CB8AC3E}">
        <p14:creationId xmlns:p14="http://schemas.microsoft.com/office/powerpoint/2010/main" val="1618051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5D57F-DF29-11F3-894F-85A84E318AD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6F513A5-91AB-D052-45FD-0B2C67971B01}"/>
              </a:ext>
            </a:extLst>
          </p:cNvPr>
          <p:cNvSpPr/>
          <p:nvPr/>
        </p:nvSpPr>
        <p:spPr>
          <a:xfrm>
            <a:off x="0" y="0"/>
            <a:ext cx="12192000" cy="2087477"/>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6F019-EA15-98BA-38D1-6BF9C2AF7619}"/>
              </a:ext>
            </a:extLst>
          </p:cNvPr>
          <p:cNvSpPr>
            <a:spLocks noGrp="1"/>
          </p:cNvSpPr>
          <p:nvPr>
            <p:ph type="ctrTitle"/>
          </p:nvPr>
        </p:nvSpPr>
        <p:spPr>
          <a:xfrm>
            <a:off x="150988" y="255245"/>
            <a:ext cx="11921447" cy="870441"/>
          </a:xfrm>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IAFL USA &amp; Canadian Chapter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Annual Meeting</a:t>
            </a:r>
          </a:p>
        </p:txBody>
      </p:sp>
      <p:sp>
        <p:nvSpPr>
          <p:cNvPr id="3" name="Subtitle 2">
            <a:extLst>
              <a:ext uri="{FF2B5EF4-FFF2-40B4-BE49-F238E27FC236}">
                <a16:creationId xmlns:a16="http://schemas.microsoft.com/office/drawing/2014/main" id="{7602C87D-CAC1-A142-0445-058E45A2C2E4}"/>
              </a:ext>
            </a:extLst>
          </p:cNvPr>
          <p:cNvSpPr>
            <a:spLocks noGrp="1"/>
          </p:cNvSpPr>
          <p:nvPr>
            <p:ph type="subTitle" idx="1"/>
          </p:nvPr>
        </p:nvSpPr>
        <p:spPr>
          <a:xfrm>
            <a:off x="135276" y="1125686"/>
            <a:ext cx="9144000" cy="741585"/>
          </a:xfrm>
        </p:spPr>
        <p:txBody>
          <a:bodyPr>
            <a:normAutofit lnSpcReduction="10000"/>
          </a:bodyPr>
          <a:lstStyle/>
          <a:p>
            <a:pPr algn="l">
              <a:spcBef>
                <a:spcPts val="0"/>
              </a:spcBef>
            </a:pPr>
            <a:r>
              <a:rPr lang="en-US" dirty="0">
                <a:solidFill>
                  <a:schemeClr val="bg1"/>
                </a:solidFill>
                <a:latin typeface="Arial" panose="020B0604020202020204" pitchFamily="34" charset="0"/>
                <a:cs typeface="Arial" panose="020B0604020202020204" pitchFamily="34" charset="0"/>
              </a:rPr>
              <a:t>Charleston, South Carolina</a:t>
            </a:r>
          </a:p>
          <a:p>
            <a:pPr algn="l">
              <a:lnSpc>
                <a:spcPct val="100000"/>
              </a:lnSpc>
              <a:spcBef>
                <a:spcPts val="0"/>
              </a:spcBef>
            </a:pPr>
            <a:r>
              <a:rPr lang="en-US" dirty="0">
                <a:solidFill>
                  <a:schemeClr val="bg1"/>
                </a:solidFill>
                <a:latin typeface="Arial" panose="020B0604020202020204" pitchFamily="34" charset="0"/>
                <a:cs typeface="Arial" panose="020B0604020202020204" pitchFamily="34" charset="0"/>
              </a:rPr>
              <a:t>February 5-8, 2025</a:t>
            </a:r>
          </a:p>
        </p:txBody>
      </p:sp>
      <p:pic>
        <p:nvPicPr>
          <p:cNvPr id="5" name="Picture 4" descr="A logo for a company&#10;&#10;Description automatically generated">
            <a:extLst>
              <a:ext uri="{FF2B5EF4-FFF2-40B4-BE49-F238E27FC236}">
                <a16:creationId xmlns:a16="http://schemas.microsoft.com/office/drawing/2014/main" id="{00D744C4-F71C-D766-4B4B-D2C67C675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40" y="612320"/>
            <a:ext cx="2397902" cy="1035120"/>
          </a:xfrm>
          <a:prstGeom prst="rect">
            <a:avLst/>
          </a:prstGeom>
        </p:spPr>
      </p:pic>
      <p:pic>
        <p:nvPicPr>
          <p:cNvPr id="7" name="Picture 6" descr="A logo for a company&#10;&#10;Description automatically generated">
            <a:extLst>
              <a:ext uri="{FF2B5EF4-FFF2-40B4-BE49-F238E27FC236}">
                <a16:creationId xmlns:a16="http://schemas.microsoft.com/office/drawing/2014/main" id="{4E8F9AE2-3CE3-6749-C209-70A02DE6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646" y="608125"/>
            <a:ext cx="2397906" cy="1035121"/>
          </a:xfrm>
          <a:prstGeom prst="rect">
            <a:avLst/>
          </a:prstGeom>
        </p:spPr>
      </p:pic>
      <p:sp>
        <p:nvSpPr>
          <p:cNvPr id="10" name="TextBox 9">
            <a:extLst>
              <a:ext uri="{FF2B5EF4-FFF2-40B4-BE49-F238E27FC236}">
                <a16:creationId xmlns:a16="http://schemas.microsoft.com/office/drawing/2014/main" id="{A1BC8AC1-6C68-622F-460A-8AF3EBF83E2E}"/>
              </a:ext>
            </a:extLst>
          </p:cNvPr>
          <p:cNvSpPr txBox="1"/>
          <p:nvPr/>
        </p:nvSpPr>
        <p:spPr>
          <a:xfrm>
            <a:off x="876800" y="5058312"/>
            <a:ext cx="5412435" cy="954107"/>
          </a:xfrm>
          <a:prstGeom prst="rect">
            <a:avLst/>
          </a:prstGeom>
          <a:noFill/>
        </p:spPr>
        <p:txBody>
          <a:bodyPr wrap="square">
            <a:spAutoFit/>
          </a:bodyPr>
          <a:lstStyle/>
          <a:p>
            <a:pPr algn="ctr"/>
            <a:r>
              <a:rPr lang="en-US" sz="2800" b="1" dirty="0">
                <a:solidFill>
                  <a:srgbClr val="0C113E"/>
                </a:solidFill>
                <a:latin typeface="Arial" panose="020B0604020202020204" pitchFamily="34" charset="0"/>
                <a:cs typeface="Arial" panose="020B0604020202020204" pitchFamily="34" charset="0"/>
              </a:rPr>
              <a:t>FRIDAY EDUCATION PROGRAM SPONSOR</a:t>
            </a:r>
            <a:endParaRPr lang="en-US" sz="2800" dirty="0">
              <a:solidFill>
                <a:srgbClr val="0C113E"/>
              </a:solidFill>
            </a:endParaRPr>
          </a:p>
        </p:txBody>
      </p:sp>
      <p:sp>
        <p:nvSpPr>
          <p:cNvPr id="13" name="TextBox 12">
            <a:extLst>
              <a:ext uri="{FF2B5EF4-FFF2-40B4-BE49-F238E27FC236}">
                <a16:creationId xmlns:a16="http://schemas.microsoft.com/office/drawing/2014/main" id="{2F1C5C21-D5DF-85C6-334A-73F8CC30B14F}"/>
              </a:ext>
            </a:extLst>
          </p:cNvPr>
          <p:cNvSpPr txBox="1"/>
          <p:nvPr/>
        </p:nvSpPr>
        <p:spPr>
          <a:xfrm>
            <a:off x="1863008" y="2469737"/>
            <a:ext cx="8465984" cy="523220"/>
          </a:xfrm>
          <a:prstGeom prst="rect">
            <a:avLst/>
          </a:prstGeom>
          <a:noFill/>
        </p:spPr>
        <p:txBody>
          <a:bodyPr wrap="square">
            <a:spAutoFit/>
          </a:bodyPr>
          <a:lstStyle/>
          <a:p>
            <a:pPr algn="ctr"/>
            <a:r>
              <a:rPr lang="en-US" sz="2800" b="1" dirty="0">
                <a:solidFill>
                  <a:srgbClr val="0C113E"/>
                </a:solidFill>
                <a:latin typeface="Arial" panose="020B0604020202020204" pitchFamily="34" charset="0"/>
                <a:cs typeface="Arial" panose="020B0604020202020204" pitchFamily="34" charset="0"/>
              </a:rPr>
              <a:t>THANK YOU!</a:t>
            </a:r>
            <a:endParaRPr lang="en-US" sz="2800" dirty="0">
              <a:solidFill>
                <a:srgbClr val="0C113E"/>
              </a:solidFill>
            </a:endParaRPr>
          </a:p>
        </p:txBody>
      </p:sp>
      <p:sp>
        <p:nvSpPr>
          <p:cNvPr id="4" name="TextBox 3">
            <a:extLst>
              <a:ext uri="{FF2B5EF4-FFF2-40B4-BE49-F238E27FC236}">
                <a16:creationId xmlns:a16="http://schemas.microsoft.com/office/drawing/2014/main" id="{903CAC51-3E39-313A-5C2A-63CED9FE078A}"/>
              </a:ext>
            </a:extLst>
          </p:cNvPr>
          <p:cNvSpPr txBox="1"/>
          <p:nvPr/>
        </p:nvSpPr>
        <p:spPr>
          <a:xfrm>
            <a:off x="6358809" y="5058312"/>
            <a:ext cx="4663688" cy="954107"/>
          </a:xfrm>
          <a:prstGeom prst="rect">
            <a:avLst/>
          </a:prstGeom>
          <a:noFill/>
        </p:spPr>
        <p:txBody>
          <a:bodyPr wrap="square">
            <a:spAutoFit/>
          </a:bodyPr>
          <a:lstStyle/>
          <a:p>
            <a:pPr algn="ctr"/>
            <a:r>
              <a:rPr lang="en-US" sz="2800" b="1" dirty="0">
                <a:solidFill>
                  <a:srgbClr val="0C113E"/>
                </a:solidFill>
                <a:latin typeface="Arial" panose="020B0604020202020204" pitchFamily="34" charset="0"/>
                <a:cs typeface="Arial" panose="020B0604020202020204" pitchFamily="34" charset="0"/>
              </a:rPr>
              <a:t>FRIDAY EDUCATION AV SPONSOR</a:t>
            </a:r>
            <a:endParaRPr lang="en-US" sz="2800" dirty="0">
              <a:solidFill>
                <a:srgbClr val="0C113E"/>
              </a:solidFill>
            </a:endParaRPr>
          </a:p>
        </p:txBody>
      </p:sp>
      <p:pic>
        <p:nvPicPr>
          <p:cNvPr id="11" name="Picture 10">
            <a:extLst>
              <a:ext uri="{FF2B5EF4-FFF2-40B4-BE49-F238E27FC236}">
                <a16:creationId xmlns:a16="http://schemas.microsoft.com/office/drawing/2014/main" id="{3E3EBA42-918F-DD81-C86C-C11BC9B04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217" y="3182121"/>
            <a:ext cx="3657600" cy="1828800"/>
          </a:xfrm>
          <a:prstGeom prst="rect">
            <a:avLst/>
          </a:prstGeom>
        </p:spPr>
      </p:pic>
      <p:pic>
        <p:nvPicPr>
          <p:cNvPr id="14" name="Picture 13" descr="A blue and gold logo&#10;&#10;AI-generated content may be incorrect.">
            <a:extLst>
              <a:ext uri="{FF2B5EF4-FFF2-40B4-BE49-F238E27FC236}">
                <a16:creationId xmlns:a16="http://schemas.microsoft.com/office/drawing/2014/main" id="{772592A9-6140-7E46-2725-441913CCA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332" y="2876862"/>
            <a:ext cx="2586642" cy="2111528"/>
          </a:xfrm>
          <a:prstGeom prst="rect">
            <a:avLst/>
          </a:prstGeom>
        </p:spPr>
      </p:pic>
    </p:spTree>
    <p:extLst>
      <p:ext uri="{BB962C8B-B14F-4D97-AF65-F5344CB8AC3E}">
        <p14:creationId xmlns:p14="http://schemas.microsoft.com/office/powerpoint/2010/main" val="14907335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4DAE-29E1-F797-2302-EB3FE0E1E308}"/>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C8D02107-E8AA-11AE-8897-5D3F9D9E68C9}"/>
              </a:ext>
            </a:extLst>
          </p:cNvPr>
          <p:cNvSpPr/>
          <p:nvPr/>
        </p:nvSpPr>
        <p:spPr>
          <a:xfrm>
            <a:off x="0" y="1"/>
            <a:ext cx="12192000" cy="1014090"/>
          </a:xfrm>
          <a:prstGeom prst="rect">
            <a:avLst/>
          </a:prstGeom>
          <a:solidFill>
            <a:srgbClr val="0C113E"/>
          </a:solidFill>
          <a:ln>
            <a:solidFill>
              <a:srgbClr val="0C1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06D14544-A0FD-D387-6AA4-4B796134906E}"/>
              </a:ext>
            </a:extLst>
          </p:cNvPr>
          <p:cNvSpPr/>
          <p:nvPr/>
        </p:nvSpPr>
        <p:spPr>
          <a:xfrm>
            <a:off x="6661579" y="2852842"/>
            <a:ext cx="2137564" cy="822962"/>
          </a:xfrm>
          <a:custGeom>
            <a:avLst/>
            <a:gdLst/>
            <a:ahLst/>
            <a:cxnLst/>
            <a:rect l="l" t="t" r="r" b="b"/>
            <a:pathLst>
              <a:path w="3206346" h="1234443">
                <a:moveTo>
                  <a:pt x="0" y="0"/>
                </a:moveTo>
                <a:lnTo>
                  <a:pt x="3206346" y="0"/>
                </a:lnTo>
                <a:lnTo>
                  <a:pt x="3206346" y="1234444"/>
                </a:lnTo>
                <a:lnTo>
                  <a:pt x="0" y="1234444"/>
                </a:lnTo>
                <a:lnTo>
                  <a:pt x="0" y="0"/>
                </a:lnTo>
                <a:close/>
              </a:path>
            </a:pathLst>
          </a:custGeom>
          <a:blipFill>
            <a:blip r:embed="rId2"/>
            <a:stretch>
              <a:fillRect/>
            </a:stretch>
          </a:blipFill>
        </p:spPr>
        <p:txBody>
          <a:bodyPr/>
          <a:lstStyle/>
          <a:p>
            <a:endParaRPr lang="en-US"/>
          </a:p>
        </p:txBody>
      </p:sp>
      <p:sp>
        <p:nvSpPr>
          <p:cNvPr id="3" name="Freeform 3">
            <a:hlinkClick r:id="rId3" tooltip="http://www.homrichberg.com"/>
            <a:extLst>
              <a:ext uri="{FF2B5EF4-FFF2-40B4-BE49-F238E27FC236}">
                <a16:creationId xmlns:a16="http://schemas.microsoft.com/office/drawing/2014/main" id="{FE478FA7-4C51-74E7-20DC-77DF14AB4B23}"/>
              </a:ext>
            </a:extLst>
          </p:cNvPr>
          <p:cNvSpPr/>
          <p:nvPr/>
        </p:nvSpPr>
        <p:spPr>
          <a:xfrm>
            <a:off x="8742671" y="2875510"/>
            <a:ext cx="1448023" cy="744284"/>
          </a:xfrm>
          <a:custGeom>
            <a:avLst/>
            <a:gdLst/>
            <a:ahLst/>
            <a:cxnLst/>
            <a:rect l="l" t="t" r="r" b="b"/>
            <a:pathLst>
              <a:path w="2172035" h="1116426">
                <a:moveTo>
                  <a:pt x="0" y="0"/>
                </a:moveTo>
                <a:lnTo>
                  <a:pt x="2172036" y="0"/>
                </a:lnTo>
                <a:lnTo>
                  <a:pt x="2172036" y="1116426"/>
                </a:lnTo>
                <a:lnTo>
                  <a:pt x="0" y="1116426"/>
                </a:lnTo>
                <a:lnTo>
                  <a:pt x="0" y="0"/>
                </a:lnTo>
                <a:close/>
              </a:path>
            </a:pathLst>
          </a:custGeom>
          <a:blipFill>
            <a:blip r:embed="rId4"/>
            <a:stretch>
              <a:fillRect/>
            </a:stretch>
          </a:blipFill>
        </p:spPr>
        <p:txBody>
          <a:bodyPr/>
          <a:lstStyle/>
          <a:p>
            <a:endParaRPr lang="en-US"/>
          </a:p>
        </p:txBody>
      </p:sp>
      <p:sp>
        <p:nvSpPr>
          <p:cNvPr id="4" name="Freeform 4">
            <a:hlinkClick r:id="rId5" tooltip="https://www.casestatus.com"/>
            <a:extLst>
              <a:ext uri="{FF2B5EF4-FFF2-40B4-BE49-F238E27FC236}">
                <a16:creationId xmlns:a16="http://schemas.microsoft.com/office/drawing/2014/main" id="{FC9BE9CE-81B1-B81C-7688-CC734C89A55F}"/>
              </a:ext>
            </a:extLst>
          </p:cNvPr>
          <p:cNvSpPr/>
          <p:nvPr/>
        </p:nvSpPr>
        <p:spPr>
          <a:xfrm>
            <a:off x="10539887" y="3759051"/>
            <a:ext cx="1530243" cy="766141"/>
          </a:xfrm>
          <a:custGeom>
            <a:avLst/>
            <a:gdLst/>
            <a:ahLst/>
            <a:cxnLst/>
            <a:rect l="l" t="t" r="r" b="b"/>
            <a:pathLst>
              <a:path w="2295364" h="1149212">
                <a:moveTo>
                  <a:pt x="0" y="0"/>
                </a:moveTo>
                <a:lnTo>
                  <a:pt x="2295363" y="0"/>
                </a:lnTo>
                <a:lnTo>
                  <a:pt x="2295363" y="1149212"/>
                </a:lnTo>
                <a:lnTo>
                  <a:pt x="0" y="1149212"/>
                </a:lnTo>
                <a:lnTo>
                  <a:pt x="0" y="0"/>
                </a:lnTo>
                <a:close/>
              </a:path>
            </a:pathLst>
          </a:custGeom>
          <a:blipFill>
            <a:blip r:embed="rId6"/>
            <a:stretch>
              <a:fillRect/>
            </a:stretch>
          </a:blipFill>
        </p:spPr>
        <p:txBody>
          <a:bodyPr/>
          <a:lstStyle/>
          <a:p>
            <a:endParaRPr lang="en-US"/>
          </a:p>
        </p:txBody>
      </p:sp>
      <p:sp>
        <p:nvSpPr>
          <p:cNvPr id="5" name="Freeform 5">
            <a:hlinkClick r:id="rId7" tooltip="https://www.disclosureready.com"/>
            <a:extLst>
              <a:ext uri="{FF2B5EF4-FFF2-40B4-BE49-F238E27FC236}">
                <a16:creationId xmlns:a16="http://schemas.microsoft.com/office/drawing/2014/main" id="{97DB5964-5E08-D232-1F26-2453000F08F8}"/>
              </a:ext>
            </a:extLst>
          </p:cNvPr>
          <p:cNvSpPr/>
          <p:nvPr/>
        </p:nvSpPr>
        <p:spPr>
          <a:xfrm>
            <a:off x="10348038" y="3109718"/>
            <a:ext cx="1613473" cy="427571"/>
          </a:xfrm>
          <a:custGeom>
            <a:avLst/>
            <a:gdLst/>
            <a:ahLst/>
            <a:cxnLst/>
            <a:rect l="l" t="t" r="r" b="b"/>
            <a:pathLst>
              <a:path w="2420210" h="641356">
                <a:moveTo>
                  <a:pt x="0" y="0"/>
                </a:moveTo>
                <a:lnTo>
                  <a:pt x="2420210" y="0"/>
                </a:lnTo>
                <a:lnTo>
                  <a:pt x="2420210" y="641356"/>
                </a:lnTo>
                <a:lnTo>
                  <a:pt x="0" y="641356"/>
                </a:lnTo>
                <a:lnTo>
                  <a:pt x="0" y="0"/>
                </a:lnTo>
                <a:close/>
              </a:path>
            </a:pathLst>
          </a:custGeom>
          <a:blipFill>
            <a:blip r:embed="rId8"/>
            <a:stretch>
              <a:fillRect/>
            </a:stretch>
          </a:blipFill>
        </p:spPr>
        <p:txBody>
          <a:bodyPr/>
          <a:lstStyle/>
          <a:p>
            <a:endParaRPr lang="en-US"/>
          </a:p>
        </p:txBody>
      </p:sp>
      <p:sp>
        <p:nvSpPr>
          <p:cNvPr id="6" name="Freeform 6">
            <a:hlinkClick r:id="rId9" tooltip="http://wilmingtontrust.com"/>
            <a:extLst>
              <a:ext uri="{FF2B5EF4-FFF2-40B4-BE49-F238E27FC236}">
                <a16:creationId xmlns:a16="http://schemas.microsoft.com/office/drawing/2014/main" id="{7F00D159-5AD9-C12C-F5ED-DE1E14FDDEAD}"/>
              </a:ext>
            </a:extLst>
          </p:cNvPr>
          <p:cNvSpPr/>
          <p:nvPr/>
        </p:nvSpPr>
        <p:spPr>
          <a:xfrm>
            <a:off x="436928" y="4191808"/>
            <a:ext cx="2004895" cy="370905"/>
          </a:xfrm>
          <a:custGeom>
            <a:avLst/>
            <a:gdLst/>
            <a:ahLst/>
            <a:cxnLst/>
            <a:rect l="l" t="t" r="r" b="b"/>
            <a:pathLst>
              <a:path w="3007342" h="556358">
                <a:moveTo>
                  <a:pt x="0" y="0"/>
                </a:moveTo>
                <a:lnTo>
                  <a:pt x="3007342" y="0"/>
                </a:lnTo>
                <a:lnTo>
                  <a:pt x="3007342" y="556358"/>
                </a:lnTo>
                <a:lnTo>
                  <a:pt x="0" y="556358"/>
                </a:lnTo>
                <a:lnTo>
                  <a:pt x="0" y="0"/>
                </a:lnTo>
                <a:close/>
              </a:path>
            </a:pathLst>
          </a:custGeom>
          <a:blipFill>
            <a:blip r:embed="rId10"/>
            <a:stretch>
              <a:fillRect/>
            </a:stretch>
          </a:blipFill>
        </p:spPr>
        <p:txBody>
          <a:bodyPr/>
          <a:lstStyle/>
          <a:p>
            <a:endParaRPr lang="en-US"/>
          </a:p>
        </p:txBody>
      </p:sp>
      <p:sp>
        <p:nvSpPr>
          <p:cNvPr id="7" name="Freeform 7">
            <a:hlinkClick r:id="rId11" tooltip="https://www.maddoxandgerock.com"/>
            <a:extLst>
              <a:ext uri="{FF2B5EF4-FFF2-40B4-BE49-F238E27FC236}">
                <a16:creationId xmlns:a16="http://schemas.microsoft.com/office/drawing/2014/main" id="{5EA015CC-3256-2A86-D921-83EA58C9F329}"/>
              </a:ext>
            </a:extLst>
          </p:cNvPr>
          <p:cNvSpPr/>
          <p:nvPr/>
        </p:nvSpPr>
        <p:spPr>
          <a:xfrm>
            <a:off x="2952111" y="4000707"/>
            <a:ext cx="706267" cy="790749"/>
          </a:xfrm>
          <a:custGeom>
            <a:avLst/>
            <a:gdLst/>
            <a:ahLst/>
            <a:cxnLst/>
            <a:rect l="l" t="t" r="r" b="b"/>
            <a:pathLst>
              <a:path w="1059400" h="1186123">
                <a:moveTo>
                  <a:pt x="0" y="0"/>
                </a:moveTo>
                <a:lnTo>
                  <a:pt x="1059401" y="0"/>
                </a:lnTo>
                <a:lnTo>
                  <a:pt x="1059401" y="1186123"/>
                </a:lnTo>
                <a:lnTo>
                  <a:pt x="0" y="1186123"/>
                </a:lnTo>
                <a:lnTo>
                  <a:pt x="0" y="0"/>
                </a:lnTo>
                <a:close/>
              </a:path>
            </a:pathLst>
          </a:custGeom>
          <a:blipFill>
            <a:blip r:embed="rId12"/>
            <a:stretch>
              <a:fillRect/>
            </a:stretch>
          </a:blipFill>
        </p:spPr>
        <p:txBody>
          <a:bodyPr/>
          <a:lstStyle/>
          <a:p>
            <a:endParaRPr lang="en-US"/>
          </a:p>
        </p:txBody>
      </p:sp>
      <p:sp>
        <p:nvSpPr>
          <p:cNvPr id="8" name="Freeform 8">
            <a:hlinkClick r:id="rId13" tooltip="https://www.buchbauermcguire.com"/>
            <a:extLst>
              <a:ext uri="{FF2B5EF4-FFF2-40B4-BE49-F238E27FC236}">
                <a16:creationId xmlns:a16="http://schemas.microsoft.com/office/drawing/2014/main" id="{10E042C9-A687-2873-C7D0-6199E5E552E7}"/>
              </a:ext>
            </a:extLst>
          </p:cNvPr>
          <p:cNvSpPr/>
          <p:nvPr/>
        </p:nvSpPr>
        <p:spPr>
          <a:xfrm>
            <a:off x="4166379" y="4023707"/>
            <a:ext cx="1106949" cy="744749"/>
          </a:xfrm>
          <a:custGeom>
            <a:avLst/>
            <a:gdLst/>
            <a:ahLst/>
            <a:cxnLst/>
            <a:rect l="l" t="t" r="r" b="b"/>
            <a:pathLst>
              <a:path w="1660423" h="1117123">
                <a:moveTo>
                  <a:pt x="0" y="0"/>
                </a:moveTo>
                <a:lnTo>
                  <a:pt x="1660423" y="0"/>
                </a:lnTo>
                <a:lnTo>
                  <a:pt x="1660423" y="1117123"/>
                </a:lnTo>
                <a:lnTo>
                  <a:pt x="0" y="1117123"/>
                </a:lnTo>
                <a:lnTo>
                  <a:pt x="0" y="0"/>
                </a:lnTo>
                <a:close/>
              </a:path>
            </a:pathLst>
          </a:custGeom>
          <a:blipFill>
            <a:blip r:embed="rId14"/>
            <a:stretch>
              <a:fillRect/>
            </a:stretch>
          </a:blipFill>
        </p:spPr>
        <p:txBody>
          <a:bodyPr/>
          <a:lstStyle/>
          <a:p>
            <a:endParaRPr lang="en-US"/>
          </a:p>
        </p:txBody>
      </p:sp>
      <p:sp>
        <p:nvSpPr>
          <p:cNvPr id="9" name="Freeform 9">
            <a:hlinkClick r:id="rId15" tooltip="http://www.thenghgroup.com"/>
            <a:extLst>
              <a:ext uri="{FF2B5EF4-FFF2-40B4-BE49-F238E27FC236}">
                <a16:creationId xmlns:a16="http://schemas.microsoft.com/office/drawing/2014/main" id="{0A75AF54-FFF5-D066-BEBD-97560540A36B}"/>
              </a:ext>
            </a:extLst>
          </p:cNvPr>
          <p:cNvSpPr/>
          <p:nvPr/>
        </p:nvSpPr>
        <p:spPr>
          <a:xfrm>
            <a:off x="9092983" y="3854888"/>
            <a:ext cx="1213174" cy="808351"/>
          </a:xfrm>
          <a:custGeom>
            <a:avLst/>
            <a:gdLst/>
            <a:ahLst/>
            <a:cxnLst/>
            <a:rect l="l" t="t" r="r" b="b"/>
            <a:pathLst>
              <a:path w="1819761" h="1212527">
                <a:moveTo>
                  <a:pt x="0" y="0"/>
                </a:moveTo>
                <a:lnTo>
                  <a:pt x="1819761" y="0"/>
                </a:lnTo>
                <a:lnTo>
                  <a:pt x="1819761" y="1212527"/>
                </a:lnTo>
                <a:lnTo>
                  <a:pt x="0" y="1212527"/>
                </a:lnTo>
                <a:lnTo>
                  <a:pt x="0" y="0"/>
                </a:lnTo>
                <a:close/>
              </a:path>
            </a:pathLst>
          </a:custGeom>
          <a:blipFill>
            <a:blip r:embed="rId16"/>
            <a:stretch>
              <a:fillRect/>
            </a:stretch>
          </a:blipFill>
        </p:spPr>
        <p:txBody>
          <a:bodyPr/>
          <a:lstStyle/>
          <a:p>
            <a:endParaRPr lang="en-US"/>
          </a:p>
        </p:txBody>
      </p:sp>
      <p:sp>
        <p:nvSpPr>
          <p:cNvPr id="10" name="Freeform 10">
            <a:hlinkClick r:id="rId17" tooltip="https://scklawct.com"/>
            <a:extLst>
              <a:ext uri="{FF2B5EF4-FFF2-40B4-BE49-F238E27FC236}">
                <a16:creationId xmlns:a16="http://schemas.microsoft.com/office/drawing/2014/main" id="{20F95304-7B97-B2D4-DC1F-728172171794}"/>
              </a:ext>
            </a:extLst>
          </p:cNvPr>
          <p:cNvSpPr/>
          <p:nvPr/>
        </p:nvSpPr>
        <p:spPr>
          <a:xfrm>
            <a:off x="5652522" y="4027200"/>
            <a:ext cx="1877677" cy="694741"/>
          </a:xfrm>
          <a:custGeom>
            <a:avLst/>
            <a:gdLst/>
            <a:ahLst/>
            <a:cxnLst/>
            <a:rect l="l" t="t" r="r" b="b"/>
            <a:pathLst>
              <a:path w="2816515" h="1042111">
                <a:moveTo>
                  <a:pt x="0" y="0"/>
                </a:moveTo>
                <a:lnTo>
                  <a:pt x="2816515" y="0"/>
                </a:lnTo>
                <a:lnTo>
                  <a:pt x="2816515" y="1042110"/>
                </a:lnTo>
                <a:lnTo>
                  <a:pt x="0" y="1042110"/>
                </a:lnTo>
                <a:lnTo>
                  <a:pt x="0" y="0"/>
                </a:lnTo>
                <a:close/>
              </a:path>
            </a:pathLst>
          </a:custGeom>
          <a:blipFill>
            <a:blip r:embed="rId18"/>
            <a:stretch>
              <a:fillRect/>
            </a:stretch>
          </a:blipFill>
        </p:spPr>
        <p:txBody>
          <a:bodyPr/>
          <a:lstStyle/>
          <a:p>
            <a:endParaRPr lang="en-US"/>
          </a:p>
        </p:txBody>
      </p:sp>
      <p:sp>
        <p:nvSpPr>
          <p:cNvPr id="11" name="Freeform 11">
            <a:hlinkClick r:id="rId19" tooltip="https://www.gsrm.com"/>
            <a:extLst>
              <a:ext uri="{FF2B5EF4-FFF2-40B4-BE49-F238E27FC236}">
                <a16:creationId xmlns:a16="http://schemas.microsoft.com/office/drawing/2014/main" id="{11669A5D-D595-D8B6-9205-41560E352C68}"/>
              </a:ext>
            </a:extLst>
          </p:cNvPr>
          <p:cNvSpPr/>
          <p:nvPr/>
        </p:nvSpPr>
        <p:spPr>
          <a:xfrm>
            <a:off x="7571939" y="3925483"/>
            <a:ext cx="1304049" cy="786569"/>
          </a:xfrm>
          <a:custGeom>
            <a:avLst/>
            <a:gdLst/>
            <a:ahLst/>
            <a:cxnLst/>
            <a:rect l="l" t="t" r="r" b="b"/>
            <a:pathLst>
              <a:path w="1956073" h="1179853">
                <a:moveTo>
                  <a:pt x="0" y="0"/>
                </a:moveTo>
                <a:lnTo>
                  <a:pt x="1956072" y="0"/>
                </a:lnTo>
                <a:lnTo>
                  <a:pt x="1956072" y="1179853"/>
                </a:lnTo>
                <a:lnTo>
                  <a:pt x="0" y="1179853"/>
                </a:lnTo>
                <a:lnTo>
                  <a:pt x="0" y="0"/>
                </a:lnTo>
                <a:close/>
              </a:path>
            </a:pathLst>
          </a:custGeom>
          <a:blipFill>
            <a:blip r:embed="rId20"/>
            <a:stretch>
              <a:fillRect/>
            </a:stretch>
          </a:blipFill>
        </p:spPr>
        <p:txBody>
          <a:bodyPr/>
          <a:lstStyle/>
          <a:p>
            <a:endParaRPr lang="en-US"/>
          </a:p>
        </p:txBody>
      </p:sp>
      <p:sp>
        <p:nvSpPr>
          <p:cNvPr id="12" name="Freeform 12">
            <a:hlinkClick r:id="rId21" tooltip="https://www.amsllp.com"/>
            <a:extLst>
              <a:ext uri="{FF2B5EF4-FFF2-40B4-BE49-F238E27FC236}">
                <a16:creationId xmlns:a16="http://schemas.microsoft.com/office/drawing/2014/main" id="{32FEC593-7939-2A8E-927E-9D08B492F579}"/>
              </a:ext>
            </a:extLst>
          </p:cNvPr>
          <p:cNvSpPr/>
          <p:nvPr/>
        </p:nvSpPr>
        <p:spPr>
          <a:xfrm>
            <a:off x="4416443" y="2981184"/>
            <a:ext cx="2164138" cy="684637"/>
          </a:xfrm>
          <a:custGeom>
            <a:avLst/>
            <a:gdLst/>
            <a:ahLst/>
            <a:cxnLst/>
            <a:rect l="l" t="t" r="r" b="b"/>
            <a:pathLst>
              <a:path w="3724147" h="1139615">
                <a:moveTo>
                  <a:pt x="0" y="0"/>
                </a:moveTo>
                <a:lnTo>
                  <a:pt x="3724147" y="0"/>
                </a:lnTo>
                <a:lnTo>
                  <a:pt x="3724147" y="1139615"/>
                </a:lnTo>
                <a:lnTo>
                  <a:pt x="0" y="1139615"/>
                </a:lnTo>
                <a:lnTo>
                  <a:pt x="0" y="0"/>
                </a:lnTo>
                <a:close/>
              </a:path>
            </a:pathLst>
          </a:custGeom>
          <a:blipFill>
            <a:blip r:embed="rId22"/>
            <a:stretch>
              <a:fillRect/>
            </a:stretch>
          </a:blipFill>
        </p:spPr>
        <p:txBody>
          <a:bodyPr/>
          <a:lstStyle/>
          <a:p>
            <a:endParaRPr lang="en-US"/>
          </a:p>
        </p:txBody>
      </p:sp>
      <p:sp>
        <p:nvSpPr>
          <p:cNvPr id="13" name="Freeform 13">
            <a:hlinkClick r:id="rId23" tooltip="https://wsmfamily.com"/>
            <a:extLst>
              <a:ext uri="{FF2B5EF4-FFF2-40B4-BE49-F238E27FC236}">
                <a16:creationId xmlns:a16="http://schemas.microsoft.com/office/drawing/2014/main" id="{45B3186A-B261-64F6-F813-ED2F6206E58B}"/>
              </a:ext>
            </a:extLst>
          </p:cNvPr>
          <p:cNvSpPr/>
          <p:nvPr/>
        </p:nvSpPr>
        <p:spPr>
          <a:xfrm>
            <a:off x="3799460" y="5026071"/>
            <a:ext cx="1425559" cy="475186"/>
          </a:xfrm>
          <a:custGeom>
            <a:avLst/>
            <a:gdLst/>
            <a:ahLst/>
            <a:cxnLst/>
            <a:rect l="l" t="t" r="r" b="b"/>
            <a:pathLst>
              <a:path w="2138338" h="712779">
                <a:moveTo>
                  <a:pt x="0" y="0"/>
                </a:moveTo>
                <a:lnTo>
                  <a:pt x="2138338" y="0"/>
                </a:lnTo>
                <a:lnTo>
                  <a:pt x="2138338" y="712780"/>
                </a:lnTo>
                <a:lnTo>
                  <a:pt x="0" y="712780"/>
                </a:lnTo>
                <a:lnTo>
                  <a:pt x="0" y="0"/>
                </a:lnTo>
                <a:close/>
              </a:path>
            </a:pathLst>
          </a:custGeom>
          <a:blipFill>
            <a:blip r:embed="rId24"/>
            <a:stretch>
              <a:fillRect/>
            </a:stretch>
          </a:blipFill>
        </p:spPr>
        <p:txBody>
          <a:bodyPr/>
          <a:lstStyle/>
          <a:p>
            <a:endParaRPr lang="en-US"/>
          </a:p>
        </p:txBody>
      </p:sp>
      <p:sp>
        <p:nvSpPr>
          <p:cNvPr id="14" name="Freeform 14">
            <a:hlinkClick r:id="rId25" tooltip="https://www.libra-avocats.com/en/"/>
            <a:extLst>
              <a:ext uri="{FF2B5EF4-FFF2-40B4-BE49-F238E27FC236}">
                <a16:creationId xmlns:a16="http://schemas.microsoft.com/office/drawing/2014/main" id="{6AA8D2A0-442F-F76A-30D7-298835548478}"/>
              </a:ext>
            </a:extLst>
          </p:cNvPr>
          <p:cNvSpPr/>
          <p:nvPr/>
        </p:nvSpPr>
        <p:spPr>
          <a:xfrm>
            <a:off x="3668166" y="5895552"/>
            <a:ext cx="1348066" cy="520087"/>
          </a:xfrm>
          <a:custGeom>
            <a:avLst/>
            <a:gdLst/>
            <a:ahLst/>
            <a:cxnLst/>
            <a:rect l="l" t="t" r="r" b="b"/>
            <a:pathLst>
              <a:path w="2022099" h="780131">
                <a:moveTo>
                  <a:pt x="0" y="0"/>
                </a:moveTo>
                <a:lnTo>
                  <a:pt x="2022100" y="0"/>
                </a:lnTo>
                <a:lnTo>
                  <a:pt x="2022100" y="780131"/>
                </a:lnTo>
                <a:lnTo>
                  <a:pt x="0" y="780131"/>
                </a:lnTo>
                <a:lnTo>
                  <a:pt x="0" y="0"/>
                </a:lnTo>
                <a:close/>
              </a:path>
            </a:pathLst>
          </a:custGeom>
          <a:blipFill>
            <a:blip r:embed="rId26"/>
            <a:stretch>
              <a:fillRect/>
            </a:stretch>
          </a:blipFill>
        </p:spPr>
        <p:txBody>
          <a:bodyPr/>
          <a:lstStyle/>
          <a:p>
            <a:endParaRPr lang="en-US"/>
          </a:p>
        </p:txBody>
      </p:sp>
      <p:sp>
        <p:nvSpPr>
          <p:cNvPr id="15" name="Freeform 15">
            <a:hlinkClick r:id="rId27" tooltip="https://cmfb.com"/>
            <a:extLst>
              <a:ext uri="{FF2B5EF4-FFF2-40B4-BE49-F238E27FC236}">
                <a16:creationId xmlns:a16="http://schemas.microsoft.com/office/drawing/2014/main" id="{245894A9-16DE-3AA7-ED41-05CF2A200DC6}"/>
              </a:ext>
            </a:extLst>
          </p:cNvPr>
          <p:cNvSpPr/>
          <p:nvPr/>
        </p:nvSpPr>
        <p:spPr>
          <a:xfrm>
            <a:off x="1814670" y="5101340"/>
            <a:ext cx="1622525" cy="300512"/>
          </a:xfrm>
          <a:custGeom>
            <a:avLst/>
            <a:gdLst/>
            <a:ahLst/>
            <a:cxnLst/>
            <a:rect l="l" t="t" r="r" b="b"/>
            <a:pathLst>
              <a:path w="2433788" h="450768">
                <a:moveTo>
                  <a:pt x="0" y="0"/>
                </a:moveTo>
                <a:lnTo>
                  <a:pt x="2433788" y="0"/>
                </a:lnTo>
                <a:lnTo>
                  <a:pt x="2433788" y="450768"/>
                </a:lnTo>
                <a:lnTo>
                  <a:pt x="0" y="450768"/>
                </a:lnTo>
                <a:lnTo>
                  <a:pt x="0" y="0"/>
                </a:lnTo>
                <a:close/>
              </a:path>
            </a:pathLst>
          </a:custGeom>
          <a:blipFill>
            <a:blip r:embed="rId28"/>
            <a:stretch>
              <a:fillRect/>
            </a:stretch>
          </a:blipFill>
        </p:spPr>
        <p:txBody>
          <a:bodyPr/>
          <a:lstStyle/>
          <a:p>
            <a:endParaRPr lang="en-US"/>
          </a:p>
        </p:txBody>
      </p:sp>
      <p:sp>
        <p:nvSpPr>
          <p:cNvPr id="16" name="Freeform 16">
            <a:hlinkClick r:id="rId29" tooltip="https://www.cohenclairlans.com"/>
            <a:extLst>
              <a:ext uri="{FF2B5EF4-FFF2-40B4-BE49-F238E27FC236}">
                <a16:creationId xmlns:a16="http://schemas.microsoft.com/office/drawing/2014/main" id="{86D0D599-A1A8-6225-B6B3-0CF68721F86D}"/>
              </a:ext>
            </a:extLst>
          </p:cNvPr>
          <p:cNvSpPr/>
          <p:nvPr/>
        </p:nvSpPr>
        <p:spPr>
          <a:xfrm>
            <a:off x="5662184" y="5053021"/>
            <a:ext cx="1464825" cy="461409"/>
          </a:xfrm>
          <a:custGeom>
            <a:avLst/>
            <a:gdLst/>
            <a:ahLst/>
            <a:cxnLst/>
            <a:rect l="l" t="t" r="r" b="b"/>
            <a:pathLst>
              <a:path w="2197238" h="692113">
                <a:moveTo>
                  <a:pt x="0" y="0"/>
                </a:moveTo>
                <a:lnTo>
                  <a:pt x="2197238" y="0"/>
                </a:lnTo>
                <a:lnTo>
                  <a:pt x="2197238" y="692114"/>
                </a:lnTo>
                <a:lnTo>
                  <a:pt x="0" y="692114"/>
                </a:lnTo>
                <a:lnTo>
                  <a:pt x="0" y="0"/>
                </a:lnTo>
                <a:close/>
              </a:path>
            </a:pathLst>
          </a:custGeom>
          <a:blipFill>
            <a:blip r:embed="rId30"/>
            <a:stretch>
              <a:fillRect/>
            </a:stretch>
          </a:blipFill>
        </p:spPr>
        <p:txBody>
          <a:bodyPr/>
          <a:lstStyle/>
          <a:p>
            <a:endParaRPr lang="en-US"/>
          </a:p>
        </p:txBody>
      </p:sp>
      <p:sp>
        <p:nvSpPr>
          <p:cNvPr id="17" name="Freeform 17">
            <a:hlinkClick r:id="rId31" tooltip="https://www.kdlaw.org"/>
            <a:extLst>
              <a:ext uri="{FF2B5EF4-FFF2-40B4-BE49-F238E27FC236}">
                <a16:creationId xmlns:a16="http://schemas.microsoft.com/office/drawing/2014/main" id="{A0341D3C-B753-E6EF-3A62-69CF347BE485}"/>
              </a:ext>
            </a:extLst>
          </p:cNvPr>
          <p:cNvSpPr/>
          <p:nvPr/>
        </p:nvSpPr>
        <p:spPr>
          <a:xfrm>
            <a:off x="1871876" y="5838887"/>
            <a:ext cx="1510756" cy="595489"/>
          </a:xfrm>
          <a:custGeom>
            <a:avLst/>
            <a:gdLst/>
            <a:ahLst/>
            <a:cxnLst/>
            <a:rect l="l" t="t" r="r" b="b"/>
            <a:pathLst>
              <a:path w="2266134" h="893234">
                <a:moveTo>
                  <a:pt x="0" y="0"/>
                </a:moveTo>
                <a:lnTo>
                  <a:pt x="2266133" y="0"/>
                </a:lnTo>
                <a:lnTo>
                  <a:pt x="2266133" y="893234"/>
                </a:lnTo>
                <a:lnTo>
                  <a:pt x="0" y="893234"/>
                </a:lnTo>
                <a:lnTo>
                  <a:pt x="0" y="0"/>
                </a:lnTo>
                <a:close/>
              </a:path>
            </a:pathLst>
          </a:custGeom>
          <a:blipFill>
            <a:blip r:embed="rId32"/>
            <a:stretch>
              <a:fillRect/>
            </a:stretch>
          </a:blipFill>
        </p:spPr>
        <p:txBody>
          <a:bodyPr/>
          <a:lstStyle/>
          <a:p>
            <a:endParaRPr lang="en-US"/>
          </a:p>
        </p:txBody>
      </p:sp>
      <p:sp>
        <p:nvSpPr>
          <p:cNvPr id="18" name="Freeform 18">
            <a:hlinkClick r:id="rId33" tooltip="https://www.divorcelawyer.com"/>
            <a:extLst>
              <a:ext uri="{FF2B5EF4-FFF2-40B4-BE49-F238E27FC236}">
                <a16:creationId xmlns:a16="http://schemas.microsoft.com/office/drawing/2014/main" id="{83C1D810-A564-0B3C-5399-9701C3448066}"/>
              </a:ext>
            </a:extLst>
          </p:cNvPr>
          <p:cNvSpPr/>
          <p:nvPr/>
        </p:nvSpPr>
        <p:spPr>
          <a:xfrm>
            <a:off x="7015402" y="2100475"/>
            <a:ext cx="4233057" cy="668029"/>
          </a:xfrm>
          <a:custGeom>
            <a:avLst/>
            <a:gdLst/>
            <a:ahLst/>
            <a:cxnLst/>
            <a:rect l="l" t="t" r="r" b="b"/>
            <a:pathLst>
              <a:path w="6349585" h="1002044">
                <a:moveTo>
                  <a:pt x="0" y="0"/>
                </a:moveTo>
                <a:lnTo>
                  <a:pt x="6349585" y="0"/>
                </a:lnTo>
                <a:lnTo>
                  <a:pt x="6349585" y="1002043"/>
                </a:lnTo>
                <a:lnTo>
                  <a:pt x="0" y="1002043"/>
                </a:lnTo>
                <a:lnTo>
                  <a:pt x="0" y="0"/>
                </a:lnTo>
                <a:close/>
              </a:path>
            </a:pathLst>
          </a:custGeom>
          <a:blipFill>
            <a:blip r:embed="rId34"/>
            <a:stretch>
              <a:fillRect/>
            </a:stretch>
          </a:blipFill>
        </p:spPr>
        <p:txBody>
          <a:bodyPr/>
          <a:lstStyle/>
          <a:p>
            <a:endParaRPr lang="en-US"/>
          </a:p>
        </p:txBody>
      </p:sp>
      <p:sp>
        <p:nvSpPr>
          <p:cNvPr id="19" name="Freeform 19">
            <a:hlinkClick r:id="rId35" tooltip="https://www.newedgewealth.com"/>
            <a:extLst>
              <a:ext uri="{FF2B5EF4-FFF2-40B4-BE49-F238E27FC236}">
                <a16:creationId xmlns:a16="http://schemas.microsoft.com/office/drawing/2014/main" id="{1886A2CA-E14C-C052-8367-065AC2941539}"/>
              </a:ext>
            </a:extLst>
          </p:cNvPr>
          <p:cNvSpPr/>
          <p:nvPr/>
        </p:nvSpPr>
        <p:spPr>
          <a:xfrm>
            <a:off x="534279" y="3194419"/>
            <a:ext cx="1658375" cy="491985"/>
          </a:xfrm>
          <a:custGeom>
            <a:avLst/>
            <a:gdLst/>
            <a:ahLst/>
            <a:cxnLst/>
            <a:rect l="l" t="t" r="r" b="b"/>
            <a:pathLst>
              <a:path w="2487562" h="737977">
                <a:moveTo>
                  <a:pt x="0" y="0"/>
                </a:moveTo>
                <a:lnTo>
                  <a:pt x="2487563" y="0"/>
                </a:lnTo>
                <a:lnTo>
                  <a:pt x="2487563" y="737977"/>
                </a:lnTo>
                <a:lnTo>
                  <a:pt x="0" y="737977"/>
                </a:lnTo>
                <a:lnTo>
                  <a:pt x="0" y="0"/>
                </a:lnTo>
                <a:close/>
              </a:path>
            </a:pathLst>
          </a:custGeom>
          <a:blipFill>
            <a:blip r:embed="rId36"/>
            <a:stretch>
              <a:fillRect/>
            </a:stretch>
          </a:blipFill>
        </p:spPr>
        <p:txBody>
          <a:bodyPr/>
          <a:lstStyle/>
          <a:p>
            <a:endParaRPr lang="en-US"/>
          </a:p>
        </p:txBody>
      </p:sp>
      <p:sp>
        <p:nvSpPr>
          <p:cNvPr id="20" name="Freeform 20">
            <a:extLst>
              <a:ext uri="{FF2B5EF4-FFF2-40B4-BE49-F238E27FC236}">
                <a16:creationId xmlns:a16="http://schemas.microsoft.com/office/drawing/2014/main" id="{F2B39ABB-A8DD-C378-A6CB-0DA551AC43BB}"/>
              </a:ext>
            </a:extLst>
          </p:cNvPr>
          <p:cNvSpPr/>
          <p:nvPr/>
        </p:nvSpPr>
        <p:spPr>
          <a:xfrm>
            <a:off x="2572531" y="3074681"/>
            <a:ext cx="1762915" cy="554731"/>
          </a:xfrm>
          <a:custGeom>
            <a:avLst/>
            <a:gdLst/>
            <a:ahLst/>
            <a:cxnLst/>
            <a:rect l="l" t="t" r="r" b="b"/>
            <a:pathLst>
              <a:path w="2644372" h="832096">
                <a:moveTo>
                  <a:pt x="0" y="0"/>
                </a:moveTo>
                <a:lnTo>
                  <a:pt x="2644372" y="0"/>
                </a:lnTo>
                <a:lnTo>
                  <a:pt x="2644372" y="832096"/>
                </a:lnTo>
                <a:lnTo>
                  <a:pt x="0" y="832096"/>
                </a:lnTo>
                <a:lnTo>
                  <a:pt x="0" y="0"/>
                </a:lnTo>
                <a:close/>
              </a:path>
            </a:pathLst>
          </a:custGeom>
          <a:blipFill>
            <a:blip r:embed="rId37"/>
            <a:stretch>
              <a:fillRect/>
            </a:stretch>
          </a:blipFill>
        </p:spPr>
        <p:txBody>
          <a:bodyPr/>
          <a:lstStyle/>
          <a:p>
            <a:endParaRPr lang="en-US"/>
          </a:p>
        </p:txBody>
      </p:sp>
      <p:sp>
        <p:nvSpPr>
          <p:cNvPr id="21" name="Freeform 21">
            <a:hlinkClick r:id="rId38" tooltip="https://boulbyweinberg.com"/>
            <a:extLst>
              <a:ext uri="{FF2B5EF4-FFF2-40B4-BE49-F238E27FC236}">
                <a16:creationId xmlns:a16="http://schemas.microsoft.com/office/drawing/2014/main" id="{74E1A9A1-FC96-D8B4-C9CC-C7CAB531B264}"/>
              </a:ext>
            </a:extLst>
          </p:cNvPr>
          <p:cNvSpPr/>
          <p:nvPr/>
        </p:nvSpPr>
        <p:spPr>
          <a:xfrm>
            <a:off x="7657560" y="4830923"/>
            <a:ext cx="1046617" cy="816485"/>
          </a:xfrm>
          <a:custGeom>
            <a:avLst/>
            <a:gdLst/>
            <a:ahLst/>
            <a:cxnLst/>
            <a:rect l="l" t="t" r="r" b="b"/>
            <a:pathLst>
              <a:path w="1569926" h="1224728">
                <a:moveTo>
                  <a:pt x="0" y="0"/>
                </a:moveTo>
                <a:lnTo>
                  <a:pt x="1569926" y="0"/>
                </a:lnTo>
                <a:lnTo>
                  <a:pt x="1569926" y="1224728"/>
                </a:lnTo>
                <a:lnTo>
                  <a:pt x="0" y="1224728"/>
                </a:lnTo>
                <a:lnTo>
                  <a:pt x="0" y="0"/>
                </a:lnTo>
                <a:close/>
              </a:path>
            </a:pathLst>
          </a:custGeom>
          <a:blipFill>
            <a:blip r:embed="rId39"/>
            <a:stretch>
              <a:fillRect t="-16277" b="-11908"/>
            </a:stretch>
          </a:blipFill>
        </p:spPr>
        <p:txBody>
          <a:bodyPr/>
          <a:lstStyle/>
          <a:p>
            <a:endParaRPr lang="en-US"/>
          </a:p>
        </p:txBody>
      </p:sp>
      <p:sp>
        <p:nvSpPr>
          <p:cNvPr id="22" name="Freeform 22">
            <a:hlinkClick r:id="rId40" tooltip="https://apicellalawgroup.com"/>
            <a:extLst>
              <a:ext uri="{FF2B5EF4-FFF2-40B4-BE49-F238E27FC236}">
                <a16:creationId xmlns:a16="http://schemas.microsoft.com/office/drawing/2014/main" id="{7A880282-BDDB-6719-4762-D3750D36FDF8}"/>
              </a:ext>
            </a:extLst>
          </p:cNvPr>
          <p:cNvSpPr/>
          <p:nvPr/>
        </p:nvSpPr>
        <p:spPr>
          <a:xfrm>
            <a:off x="228598" y="4979108"/>
            <a:ext cx="1260269" cy="511254"/>
          </a:xfrm>
          <a:custGeom>
            <a:avLst/>
            <a:gdLst/>
            <a:ahLst/>
            <a:cxnLst/>
            <a:rect l="l" t="t" r="r" b="b"/>
            <a:pathLst>
              <a:path w="1890404" h="766881">
                <a:moveTo>
                  <a:pt x="0" y="0"/>
                </a:moveTo>
                <a:lnTo>
                  <a:pt x="1890403" y="0"/>
                </a:lnTo>
                <a:lnTo>
                  <a:pt x="1890403" y="766882"/>
                </a:lnTo>
                <a:lnTo>
                  <a:pt x="0" y="766882"/>
                </a:lnTo>
                <a:lnTo>
                  <a:pt x="0" y="0"/>
                </a:lnTo>
                <a:close/>
              </a:path>
            </a:pathLst>
          </a:custGeom>
          <a:blipFill>
            <a:blip r:embed="rId41"/>
            <a:stretch>
              <a:fillRect t="-9719" r="-1953" b="-15940"/>
            </a:stretch>
          </a:blipFill>
        </p:spPr>
        <p:txBody>
          <a:bodyPr/>
          <a:lstStyle/>
          <a:p>
            <a:endParaRPr lang="en-US"/>
          </a:p>
        </p:txBody>
      </p:sp>
      <p:sp>
        <p:nvSpPr>
          <p:cNvPr id="23" name="Freeform 23">
            <a:hlinkClick r:id="rId42" tooltip="https://www.vernerbrumley.com"/>
            <a:extLst>
              <a:ext uri="{FF2B5EF4-FFF2-40B4-BE49-F238E27FC236}">
                <a16:creationId xmlns:a16="http://schemas.microsoft.com/office/drawing/2014/main" id="{305EB814-7B85-0E71-181E-CAE09AE711DD}"/>
              </a:ext>
            </a:extLst>
          </p:cNvPr>
          <p:cNvSpPr/>
          <p:nvPr/>
        </p:nvSpPr>
        <p:spPr>
          <a:xfrm>
            <a:off x="10895746" y="4791455"/>
            <a:ext cx="1053367" cy="858494"/>
          </a:xfrm>
          <a:custGeom>
            <a:avLst/>
            <a:gdLst/>
            <a:ahLst/>
            <a:cxnLst/>
            <a:rect l="l" t="t" r="r" b="b"/>
            <a:pathLst>
              <a:path w="1580050" h="1287741">
                <a:moveTo>
                  <a:pt x="0" y="0"/>
                </a:moveTo>
                <a:lnTo>
                  <a:pt x="1580050" y="0"/>
                </a:lnTo>
                <a:lnTo>
                  <a:pt x="1580050" y="1287740"/>
                </a:lnTo>
                <a:lnTo>
                  <a:pt x="0" y="1287740"/>
                </a:lnTo>
                <a:lnTo>
                  <a:pt x="0" y="0"/>
                </a:lnTo>
                <a:close/>
              </a:path>
            </a:pathLst>
          </a:custGeom>
          <a:blipFill>
            <a:blip r:embed="rId43"/>
            <a:stretch>
              <a:fillRect/>
            </a:stretch>
          </a:blipFill>
        </p:spPr>
        <p:txBody>
          <a:bodyPr/>
          <a:lstStyle/>
          <a:p>
            <a:endParaRPr lang="en-US"/>
          </a:p>
        </p:txBody>
      </p:sp>
      <p:sp>
        <p:nvSpPr>
          <p:cNvPr id="24" name="Freeform 24">
            <a:hlinkClick r:id="rId44" tooltip="https://www.goldschmidtgenovese.com"/>
            <a:extLst>
              <a:ext uri="{FF2B5EF4-FFF2-40B4-BE49-F238E27FC236}">
                <a16:creationId xmlns:a16="http://schemas.microsoft.com/office/drawing/2014/main" id="{091E307C-C58F-2132-697E-C7FD64D7D9EA}"/>
              </a:ext>
            </a:extLst>
          </p:cNvPr>
          <p:cNvSpPr/>
          <p:nvPr/>
        </p:nvSpPr>
        <p:spPr>
          <a:xfrm>
            <a:off x="353996" y="5764427"/>
            <a:ext cx="1009471" cy="782339"/>
          </a:xfrm>
          <a:custGeom>
            <a:avLst/>
            <a:gdLst/>
            <a:ahLst/>
            <a:cxnLst/>
            <a:rect l="l" t="t" r="r" b="b"/>
            <a:pathLst>
              <a:path w="1514206" h="1173509">
                <a:moveTo>
                  <a:pt x="0" y="0"/>
                </a:moveTo>
                <a:lnTo>
                  <a:pt x="1514206" y="0"/>
                </a:lnTo>
                <a:lnTo>
                  <a:pt x="1514206" y="1173510"/>
                </a:lnTo>
                <a:lnTo>
                  <a:pt x="0" y="1173510"/>
                </a:lnTo>
                <a:lnTo>
                  <a:pt x="0" y="0"/>
                </a:lnTo>
                <a:close/>
              </a:path>
            </a:pathLst>
          </a:custGeom>
          <a:blipFill>
            <a:blip r:embed="rId45"/>
            <a:stretch>
              <a:fillRect/>
            </a:stretch>
          </a:blipFill>
        </p:spPr>
        <p:txBody>
          <a:bodyPr/>
          <a:lstStyle/>
          <a:p>
            <a:endParaRPr lang="en-US"/>
          </a:p>
        </p:txBody>
      </p:sp>
      <p:sp>
        <p:nvSpPr>
          <p:cNvPr id="25" name="Freeform 25">
            <a:hlinkClick r:id="rId46" tooltip="https://www.davisfriedman.com"/>
            <a:extLst>
              <a:ext uri="{FF2B5EF4-FFF2-40B4-BE49-F238E27FC236}">
                <a16:creationId xmlns:a16="http://schemas.microsoft.com/office/drawing/2014/main" id="{3775F26B-C85A-7DED-08E0-BB828F4A18F2}"/>
              </a:ext>
            </a:extLst>
          </p:cNvPr>
          <p:cNvSpPr/>
          <p:nvPr/>
        </p:nvSpPr>
        <p:spPr>
          <a:xfrm>
            <a:off x="8952611" y="5071927"/>
            <a:ext cx="1694701" cy="309989"/>
          </a:xfrm>
          <a:custGeom>
            <a:avLst/>
            <a:gdLst/>
            <a:ahLst/>
            <a:cxnLst/>
            <a:rect l="l" t="t" r="r" b="b"/>
            <a:pathLst>
              <a:path w="2542052" h="464984">
                <a:moveTo>
                  <a:pt x="0" y="0"/>
                </a:moveTo>
                <a:lnTo>
                  <a:pt x="2542052" y="0"/>
                </a:lnTo>
                <a:lnTo>
                  <a:pt x="2542052" y="464984"/>
                </a:lnTo>
                <a:lnTo>
                  <a:pt x="0" y="464984"/>
                </a:lnTo>
                <a:lnTo>
                  <a:pt x="0" y="0"/>
                </a:lnTo>
                <a:close/>
              </a:path>
            </a:pathLst>
          </a:custGeom>
          <a:blipFill>
            <a:blip r:embed="rId47"/>
            <a:stretch>
              <a:fillRect/>
            </a:stretch>
          </a:blipFill>
        </p:spPr>
        <p:txBody>
          <a:bodyPr/>
          <a:lstStyle/>
          <a:p>
            <a:endParaRPr lang="en-US"/>
          </a:p>
        </p:txBody>
      </p:sp>
      <p:sp>
        <p:nvSpPr>
          <p:cNvPr id="26" name="Freeform 26">
            <a:hlinkClick r:id="rId48" tooltip="http://www.archerinventory.com"/>
            <a:extLst>
              <a:ext uri="{FF2B5EF4-FFF2-40B4-BE49-F238E27FC236}">
                <a16:creationId xmlns:a16="http://schemas.microsoft.com/office/drawing/2014/main" id="{829692E9-69CE-D563-3CBF-216022C047D9}"/>
              </a:ext>
            </a:extLst>
          </p:cNvPr>
          <p:cNvSpPr/>
          <p:nvPr/>
        </p:nvSpPr>
        <p:spPr>
          <a:xfrm>
            <a:off x="5338815" y="5961669"/>
            <a:ext cx="1532597" cy="387851"/>
          </a:xfrm>
          <a:custGeom>
            <a:avLst/>
            <a:gdLst/>
            <a:ahLst/>
            <a:cxnLst/>
            <a:rect l="l" t="t" r="r" b="b"/>
            <a:pathLst>
              <a:path w="2298896" h="581776">
                <a:moveTo>
                  <a:pt x="0" y="0"/>
                </a:moveTo>
                <a:lnTo>
                  <a:pt x="2298896" y="0"/>
                </a:lnTo>
                <a:lnTo>
                  <a:pt x="2298896" y="581776"/>
                </a:lnTo>
                <a:lnTo>
                  <a:pt x="0" y="581776"/>
                </a:lnTo>
                <a:lnTo>
                  <a:pt x="0" y="0"/>
                </a:lnTo>
                <a:close/>
              </a:path>
            </a:pathLst>
          </a:custGeom>
          <a:blipFill>
            <a:blip r:embed="rId49"/>
            <a:stretch>
              <a:fillRect/>
            </a:stretch>
          </a:blipFill>
        </p:spPr>
        <p:txBody>
          <a:bodyPr/>
          <a:lstStyle/>
          <a:p>
            <a:endParaRPr lang="en-US"/>
          </a:p>
        </p:txBody>
      </p:sp>
      <p:sp>
        <p:nvSpPr>
          <p:cNvPr id="27" name="Freeform 27">
            <a:extLst>
              <a:ext uri="{FF2B5EF4-FFF2-40B4-BE49-F238E27FC236}">
                <a16:creationId xmlns:a16="http://schemas.microsoft.com/office/drawing/2014/main" id="{08A5B72A-8E00-FA60-3534-895342115443}"/>
              </a:ext>
            </a:extLst>
          </p:cNvPr>
          <p:cNvSpPr/>
          <p:nvPr/>
        </p:nvSpPr>
        <p:spPr>
          <a:xfrm>
            <a:off x="7143065" y="5876821"/>
            <a:ext cx="1664345" cy="557555"/>
          </a:xfrm>
          <a:custGeom>
            <a:avLst/>
            <a:gdLst/>
            <a:ahLst/>
            <a:cxnLst/>
            <a:rect l="l" t="t" r="r" b="b"/>
            <a:pathLst>
              <a:path w="2496517" h="836333">
                <a:moveTo>
                  <a:pt x="0" y="0"/>
                </a:moveTo>
                <a:lnTo>
                  <a:pt x="2496517" y="0"/>
                </a:lnTo>
                <a:lnTo>
                  <a:pt x="2496517" y="836333"/>
                </a:lnTo>
                <a:lnTo>
                  <a:pt x="0" y="836333"/>
                </a:lnTo>
                <a:lnTo>
                  <a:pt x="0" y="0"/>
                </a:lnTo>
                <a:close/>
              </a:path>
            </a:pathLst>
          </a:custGeom>
          <a:blipFill>
            <a:blip r:embed="rId50"/>
            <a:stretch>
              <a:fillRect/>
            </a:stretch>
          </a:blipFill>
        </p:spPr>
        <p:txBody>
          <a:bodyPr/>
          <a:lstStyle/>
          <a:p>
            <a:endParaRPr lang="en-US"/>
          </a:p>
        </p:txBody>
      </p:sp>
      <p:sp>
        <p:nvSpPr>
          <p:cNvPr id="28" name="Freeform 28">
            <a:extLst>
              <a:ext uri="{FF2B5EF4-FFF2-40B4-BE49-F238E27FC236}">
                <a16:creationId xmlns:a16="http://schemas.microsoft.com/office/drawing/2014/main" id="{720A34E6-7DE9-5BAD-1E48-B685D0EDE3B9}"/>
              </a:ext>
            </a:extLst>
          </p:cNvPr>
          <p:cNvSpPr/>
          <p:nvPr/>
        </p:nvSpPr>
        <p:spPr>
          <a:xfrm>
            <a:off x="10847737" y="5869258"/>
            <a:ext cx="1066212" cy="447809"/>
          </a:xfrm>
          <a:custGeom>
            <a:avLst/>
            <a:gdLst/>
            <a:ahLst/>
            <a:cxnLst/>
            <a:rect l="l" t="t" r="r" b="b"/>
            <a:pathLst>
              <a:path w="1599318" h="671713">
                <a:moveTo>
                  <a:pt x="0" y="0"/>
                </a:moveTo>
                <a:lnTo>
                  <a:pt x="1599318" y="0"/>
                </a:lnTo>
                <a:lnTo>
                  <a:pt x="1599318" y="671714"/>
                </a:lnTo>
                <a:lnTo>
                  <a:pt x="0" y="671714"/>
                </a:lnTo>
                <a:lnTo>
                  <a:pt x="0" y="0"/>
                </a:lnTo>
                <a:close/>
              </a:path>
            </a:pathLst>
          </a:custGeom>
          <a:blipFill>
            <a:blip r:embed="rId51"/>
            <a:stretch>
              <a:fillRect/>
            </a:stretch>
          </a:blipFill>
        </p:spPr>
        <p:txBody>
          <a:bodyPr/>
          <a:lstStyle/>
          <a:p>
            <a:endParaRPr lang="en-US"/>
          </a:p>
        </p:txBody>
      </p:sp>
      <p:sp>
        <p:nvSpPr>
          <p:cNvPr id="29" name="Freeform 29">
            <a:extLst>
              <a:ext uri="{FF2B5EF4-FFF2-40B4-BE49-F238E27FC236}">
                <a16:creationId xmlns:a16="http://schemas.microsoft.com/office/drawing/2014/main" id="{324EBE9C-62C1-5FD4-0187-26A5E2773F66}"/>
              </a:ext>
            </a:extLst>
          </p:cNvPr>
          <p:cNvSpPr/>
          <p:nvPr/>
        </p:nvSpPr>
        <p:spPr>
          <a:xfrm>
            <a:off x="1614781" y="1928826"/>
            <a:ext cx="3401451" cy="867370"/>
          </a:xfrm>
          <a:custGeom>
            <a:avLst/>
            <a:gdLst/>
            <a:ahLst/>
            <a:cxnLst/>
            <a:rect l="l" t="t" r="r" b="b"/>
            <a:pathLst>
              <a:path w="5102177" h="1301055">
                <a:moveTo>
                  <a:pt x="0" y="0"/>
                </a:moveTo>
                <a:lnTo>
                  <a:pt x="5102178" y="0"/>
                </a:lnTo>
                <a:lnTo>
                  <a:pt x="5102178" y="1301055"/>
                </a:lnTo>
                <a:lnTo>
                  <a:pt x="0" y="1301055"/>
                </a:lnTo>
                <a:lnTo>
                  <a:pt x="0" y="0"/>
                </a:lnTo>
                <a:close/>
              </a:path>
            </a:pathLst>
          </a:custGeom>
          <a:blipFill>
            <a:blip r:embed="rId52"/>
            <a:stretch>
              <a:fillRect/>
            </a:stretch>
          </a:blipFill>
        </p:spPr>
        <p:txBody>
          <a:bodyPr/>
          <a:lstStyle/>
          <a:p>
            <a:endParaRPr lang="en-US"/>
          </a:p>
        </p:txBody>
      </p:sp>
      <p:sp>
        <p:nvSpPr>
          <p:cNvPr id="30" name="TextBox 30">
            <a:extLst>
              <a:ext uri="{FF2B5EF4-FFF2-40B4-BE49-F238E27FC236}">
                <a16:creationId xmlns:a16="http://schemas.microsoft.com/office/drawing/2014/main" id="{27B4B58F-C49C-894D-4C8B-9AC6C844E494}"/>
              </a:ext>
            </a:extLst>
          </p:cNvPr>
          <p:cNvSpPr txBox="1"/>
          <p:nvPr/>
        </p:nvSpPr>
        <p:spPr>
          <a:xfrm>
            <a:off x="8998245" y="6031249"/>
            <a:ext cx="1664344" cy="2107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03"/>
              </a:lnSpc>
            </a:pPr>
            <a:r>
              <a:rPr lang="en-US" sz="1287" dirty="0">
                <a:solidFill>
                  <a:srgbClr val="153F6C"/>
                </a:solidFill>
                <a:latin typeface="Lustria"/>
                <a:ea typeface="Lustria"/>
                <a:cs typeface="Lustria"/>
                <a:sym typeface="Lustria"/>
              </a:rPr>
              <a:t>GARR SILPE , P.C.</a:t>
            </a:r>
          </a:p>
        </p:txBody>
      </p:sp>
      <p:sp>
        <p:nvSpPr>
          <p:cNvPr id="31" name="TextBox 30">
            <a:extLst>
              <a:ext uri="{FF2B5EF4-FFF2-40B4-BE49-F238E27FC236}">
                <a16:creationId xmlns:a16="http://schemas.microsoft.com/office/drawing/2014/main" id="{05E71A67-B107-B0B2-24C1-4C6FE6511CBF}"/>
              </a:ext>
            </a:extLst>
          </p:cNvPr>
          <p:cNvSpPr txBox="1"/>
          <p:nvPr/>
        </p:nvSpPr>
        <p:spPr>
          <a:xfrm>
            <a:off x="3305244" y="1174399"/>
            <a:ext cx="6107986" cy="646331"/>
          </a:xfrm>
          <a:prstGeom prst="rect">
            <a:avLst/>
          </a:prstGeom>
          <a:noFill/>
        </p:spPr>
        <p:txBody>
          <a:bodyPr wrap="square">
            <a:spAutoFit/>
          </a:bodyPr>
          <a:lstStyle/>
          <a:p>
            <a:pPr algn="ctr"/>
            <a:r>
              <a:rPr lang="en-US" sz="1800" b="1" dirty="0">
                <a:solidFill>
                  <a:srgbClr val="0C113E"/>
                </a:solidFill>
                <a:latin typeface="Arial" panose="020B0604020202020204" pitchFamily="34" charset="0"/>
                <a:cs typeface="Arial" panose="020B0604020202020204" pitchFamily="34" charset="0"/>
              </a:rPr>
              <a:t>Thank you to our sponsors!</a:t>
            </a:r>
          </a:p>
          <a:p>
            <a:pPr algn="ctr"/>
            <a:r>
              <a:rPr lang="en-US" b="1" dirty="0">
                <a:solidFill>
                  <a:srgbClr val="0C113E"/>
                </a:solidFill>
                <a:latin typeface="Arial" panose="020B0604020202020204" pitchFamily="34" charset="0"/>
                <a:cs typeface="Arial" panose="020B0604020202020204" pitchFamily="34" charset="0"/>
              </a:rPr>
              <a:t>#IAFLCharleston</a:t>
            </a:r>
            <a:endParaRPr lang="en-US" dirty="0">
              <a:solidFill>
                <a:srgbClr val="0C113E"/>
              </a:solidFill>
            </a:endParaRPr>
          </a:p>
        </p:txBody>
      </p:sp>
      <p:sp>
        <p:nvSpPr>
          <p:cNvPr id="33" name="Title 1">
            <a:extLst>
              <a:ext uri="{FF2B5EF4-FFF2-40B4-BE49-F238E27FC236}">
                <a16:creationId xmlns:a16="http://schemas.microsoft.com/office/drawing/2014/main" id="{7CBE13C6-FF5E-AA9B-61DE-10D05E1989EE}"/>
              </a:ext>
            </a:extLst>
          </p:cNvPr>
          <p:cNvSpPr txBox="1">
            <a:spLocks/>
          </p:cNvSpPr>
          <p:nvPr/>
        </p:nvSpPr>
        <p:spPr>
          <a:xfrm>
            <a:off x="135276" y="87877"/>
            <a:ext cx="11921447" cy="87044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chemeClr val="bg1"/>
                </a:solidFill>
                <a:latin typeface="Arial" panose="020B0604020202020204" pitchFamily="34" charset="0"/>
                <a:cs typeface="Arial" panose="020B0604020202020204" pitchFamily="34" charset="0"/>
              </a:rPr>
              <a:t>IAFL USA &amp; Canadian Chapter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Annual Meeting</a:t>
            </a:r>
          </a:p>
        </p:txBody>
      </p:sp>
      <p:sp>
        <p:nvSpPr>
          <p:cNvPr id="34" name="Subtitle 2">
            <a:extLst>
              <a:ext uri="{FF2B5EF4-FFF2-40B4-BE49-F238E27FC236}">
                <a16:creationId xmlns:a16="http://schemas.microsoft.com/office/drawing/2014/main" id="{B5707859-961F-EA70-B935-50FD6FA99362}"/>
              </a:ext>
            </a:extLst>
          </p:cNvPr>
          <p:cNvSpPr txBox="1">
            <a:spLocks/>
          </p:cNvSpPr>
          <p:nvPr/>
        </p:nvSpPr>
        <p:spPr>
          <a:xfrm>
            <a:off x="2669623" y="588119"/>
            <a:ext cx="4237059" cy="447037"/>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dirty="0">
                <a:solidFill>
                  <a:schemeClr val="bg1"/>
                </a:solidFill>
                <a:latin typeface="Arial" panose="020B0604020202020204" pitchFamily="34" charset="0"/>
                <a:cs typeface="Arial" panose="020B0604020202020204" pitchFamily="34" charset="0"/>
              </a:rPr>
              <a:t>Charleston, South Carolina - February 5-8, 2025</a:t>
            </a:r>
          </a:p>
        </p:txBody>
      </p:sp>
      <p:pic>
        <p:nvPicPr>
          <p:cNvPr id="35" name="Picture 34" descr="A logo for a company&#10;&#10;Description automatically generated">
            <a:extLst>
              <a:ext uri="{FF2B5EF4-FFF2-40B4-BE49-F238E27FC236}">
                <a16:creationId xmlns:a16="http://schemas.microsoft.com/office/drawing/2014/main" id="{60137BE0-4DE5-F0BC-3BFB-343FE42AC6C5}"/>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430228" y="255121"/>
            <a:ext cx="1317597" cy="568777"/>
          </a:xfrm>
          <a:prstGeom prst="rect">
            <a:avLst/>
          </a:prstGeom>
        </p:spPr>
      </p:pic>
      <p:pic>
        <p:nvPicPr>
          <p:cNvPr id="36" name="Picture 35" descr="A logo for a company&#10;&#10;Description automatically generated">
            <a:extLst>
              <a:ext uri="{FF2B5EF4-FFF2-40B4-BE49-F238E27FC236}">
                <a16:creationId xmlns:a16="http://schemas.microsoft.com/office/drawing/2014/main" id="{6B5FB5E2-299E-DBFF-8593-02DD6917946F}"/>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790322" y="262617"/>
            <a:ext cx="1317601" cy="568778"/>
          </a:xfrm>
          <a:prstGeom prst="rect">
            <a:avLst/>
          </a:prstGeom>
        </p:spPr>
      </p:pic>
    </p:spTree>
    <p:extLst>
      <p:ext uri="{BB962C8B-B14F-4D97-AF65-F5344CB8AC3E}">
        <p14:creationId xmlns:p14="http://schemas.microsoft.com/office/powerpoint/2010/main" val="707389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13861</Words>
  <Application>Microsoft Office PowerPoint</Application>
  <PresentationFormat>Widescreen</PresentationFormat>
  <Paragraphs>674</Paragraphs>
  <Slides>96</Slides>
  <Notes>4</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96</vt:i4>
      </vt:variant>
    </vt:vector>
  </HeadingPairs>
  <TitlesOfParts>
    <vt:vector size="118" baseType="lpstr">
      <vt:lpstr>Abril Fatface</vt:lpstr>
      <vt:lpstr>Apple Color Emoji</vt:lpstr>
      <vt:lpstr>Aptos</vt:lpstr>
      <vt:lpstr>Aptos Display</vt:lpstr>
      <vt:lpstr>Arial</vt:lpstr>
      <vt:lpstr>Bodoni 72 Book</vt:lpstr>
      <vt:lpstr>Bodoni Std Book</vt:lpstr>
      <vt:lpstr>Brandon Grotesque</vt:lpstr>
      <vt:lpstr>Brandon Grotesque Medium</vt:lpstr>
      <vt:lpstr>Brandon Grotesque Regular</vt:lpstr>
      <vt:lpstr>Calibri</vt:lpstr>
      <vt:lpstr>Calibri Light</vt:lpstr>
      <vt:lpstr>Gotham SSm A</vt:lpstr>
      <vt:lpstr>Lustria</vt:lpstr>
      <vt:lpstr>Symbol</vt:lpstr>
      <vt:lpstr>Tahoma</vt:lpstr>
      <vt:lpstr>Times New Roman</vt:lpstr>
      <vt:lpstr>Wingdings</vt:lpstr>
      <vt:lpstr>Office Theme</vt:lpstr>
      <vt:lpstr>Office Theme</vt:lpstr>
      <vt:lpstr>Thème Office</vt:lpstr>
      <vt:lpstr>Office Theme</vt:lpstr>
      <vt:lpstr>PowerPoint Presentation</vt:lpstr>
      <vt:lpstr>IAFL USA &amp; Canadian Chapter  Annual Meeting</vt:lpstr>
      <vt:lpstr>IAFL USA &amp; Canadian Chapter  Annual Meeting</vt:lpstr>
      <vt:lpstr>IAFL US &amp; CANADIAN CHAPTERS MEETING  CHARLESTON - February 6, 2025</vt:lpstr>
      <vt:lpstr>Facts</vt:lpstr>
      <vt:lpstr>Habitual residence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IAFL USA &amp; Canadian Chapter  Annual Meeting</vt:lpstr>
      <vt:lpstr>IAFL USA &amp; Canadian Chapter  Annual Meeting</vt:lpstr>
      <vt:lpstr>IAFL USA &amp; Canadian Chapter  Annual Meeting</vt:lpstr>
      <vt:lpstr>THE ROLE OF FAULT IN DIVIDING INTERNATIONAL ASSETS, THE TRANSFER OF ASSETS BETWEEN COUNTRIES AND OTHER CONSIDERATIONS</vt:lpstr>
      <vt:lpstr>The Case Study</vt:lpstr>
      <vt:lpstr>List of Issues (see education pack + hardcopies)</vt:lpstr>
      <vt:lpstr>List of Issues (cont.: see edupack + hardcopies)  </vt:lpstr>
      <vt:lpstr>List of Issues (cont.: see edupack + hardcopies)</vt:lpstr>
      <vt:lpstr>PowerPoint Presentation</vt:lpstr>
      <vt:lpstr>PowerPoint Presentation</vt:lpstr>
      <vt:lpstr>PowerPoint Presentation</vt:lpstr>
      <vt:lpstr>PowerPoint Presentation</vt:lpstr>
      <vt:lpstr>PowerPoint Presentation</vt:lpstr>
      <vt:lpstr>Impact of Fault &amp; Other Misconduct</vt:lpstr>
      <vt:lpstr>Remedies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has an extended definition, the effect of which is to capture the interest a spouse has as a beneficiary of a fully discretionary trust settled prior to marriage, so that the value of assets distributed to a spouse from a pre-marriage trust are included in their net family property and subject to equalization.  The interest of a spouse in a trust settled post-marriage is excluded, as are the assets distributed to the spouse from that trust </vt:lpstr>
      <vt:lpstr>PowerPoint Presentation</vt:lpstr>
      <vt:lpstr>A SINGAPORE PERSPECTIVE  Wong Kai Yun </vt:lpstr>
      <vt:lpstr>JURISDICTION FOR DIVORCE/ANCILLARIES</vt:lpstr>
      <vt:lpstr>MATRIMONIAL ASSETS</vt:lpstr>
      <vt:lpstr>DIVISION OF ASSETS</vt:lpstr>
      <vt:lpstr>DIVISION OF ASSETS</vt:lpstr>
      <vt:lpstr>ROLE OF FAULT IN DIVISION OF ASSETS</vt:lpstr>
      <vt:lpstr>SPOUSAL MAINTENANCE</vt:lpstr>
      <vt:lpstr>APPROPRIATE FORUM FOR DIVORCE/ANCILLARIES</vt:lpstr>
      <vt:lpstr>PROBLEM WITH THIRD-PARTY INTERESTS</vt:lpstr>
      <vt:lpstr>PROBLEM WITH THIRD-PARTY INTERESTS</vt:lpstr>
      <vt:lpstr>STAY OF PROCEEDINGS v ANTI-SUIT INJUNCTION</vt:lpstr>
      <vt:lpstr>PowerPoint Presentation</vt:lpstr>
      <vt:lpstr>Forum-Shopping: Modernisation Post-EU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Questions, please…?</vt:lpstr>
      <vt:lpstr>THE ROLE OF FAULT IN DIVIDING INTERNATIONAL ASSETS, THE TRANSFER OF ASSETS BETWEEN COUNTRIES AND OTHER CONSIDERATIONS</vt:lpstr>
      <vt:lpstr>IAFL USA &amp; Canadian Chapter  Annual Meeting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Hamm</dc:creator>
  <cp:lastModifiedBy>Courtney Hamm</cp:lastModifiedBy>
  <cp:revision>6</cp:revision>
  <dcterms:created xsi:type="dcterms:W3CDTF">2025-01-30T15:45:27Z</dcterms:created>
  <dcterms:modified xsi:type="dcterms:W3CDTF">2025-02-06T21:06:11Z</dcterms:modified>
</cp:coreProperties>
</file>